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71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7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2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6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40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6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47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79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4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6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7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0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7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9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9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ADE73E-575A-47E8-8CE1-F46D50F3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0" y="0"/>
            <a:ext cx="911374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18866"/>
            <a:ext cx="6963663" cy="2857869"/>
          </a:xfrm>
        </p:spPr>
        <p:txBody>
          <a:bodyPr/>
          <a:lstStyle/>
          <a:p>
            <a:r>
              <a:rPr b="1" i="1" dirty="0" err="1">
                <a:solidFill>
                  <a:schemeClr val="bg1"/>
                </a:solidFill>
              </a:rPr>
              <a:t>Inteligencia</a:t>
            </a:r>
            <a:r>
              <a:rPr b="1" i="1" dirty="0">
                <a:solidFill>
                  <a:schemeClr val="bg1"/>
                </a:solidFill>
              </a:rPr>
              <a:t> de </a:t>
            </a:r>
            <a:r>
              <a:rPr b="1" i="1" dirty="0" err="1">
                <a:solidFill>
                  <a:schemeClr val="bg1"/>
                </a:solidFill>
              </a:rPr>
              <a:t>Negocios</a:t>
            </a:r>
            <a:r>
              <a:rPr b="1" i="1" dirty="0">
                <a:solidFill>
                  <a:schemeClr val="bg1"/>
                </a:solidFill>
              </a:rPr>
              <a:t> (BI)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6BCAF97F-1361-4581-AB36-36EAC60CB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49486"/>
            <a:ext cx="6620968" cy="861420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Freddy Palacio</a:t>
            </a:r>
          </a:p>
          <a:p>
            <a:r>
              <a:rPr lang="es-MX" b="1" dirty="0">
                <a:solidFill>
                  <a:schemeClr val="bg1"/>
                </a:solidFill>
              </a:rPr>
              <a:t>Mario Rodríguez</a:t>
            </a:r>
            <a:endParaRPr lang="es-CO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198" y="66046"/>
            <a:ext cx="7055380" cy="1400530"/>
          </a:xfrm>
        </p:spPr>
        <p:txBody>
          <a:bodyPr/>
          <a:lstStyle/>
          <a:p>
            <a:pPr algn="ctr"/>
            <a:r>
              <a:rPr dirty="0" err="1"/>
              <a:t>Retos</a:t>
            </a:r>
            <a:r>
              <a:rPr dirty="0"/>
              <a:t> de 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801" y="1148022"/>
            <a:ext cx="5519834" cy="4751852"/>
          </a:xfrm>
        </p:spPr>
        <p:txBody>
          <a:bodyPr/>
          <a:lstStyle/>
          <a:p>
            <a:r>
              <a:rPr dirty="0"/>
              <a:t>Alto </a:t>
            </a:r>
            <a:r>
              <a:rPr dirty="0" err="1"/>
              <a:t>costo</a:t>
            </a:r>
            <a:endParaRPr lang="es-MX" dirty="0"/>
          </a:p>
          <a:p>
            <a:endParaRPr lang="es-CO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dirty="0"/>
          </a:p>
          <a:p>
            <a:r>
              <a:rPr dirty="0" err="1"/>
              <a:t>Necesidad</a:t>
            </a:r>
            <a:r>
              <a:rPr dirty="0"/>
              <a:t> de </a:t>
            </a:r>
            <a:r>
              <a:rPr dirty="0" err="1"/>
              <a:t>expertos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01F873-30E8-420D-A2A7-DBA0A3253C76}"/>
              </a:ext>
            </a:extLst>
          </p:cNvPr>
          <p:cNvSpPr txBox="1">
            <a:spLocks/>
          </p:cNvSpPr>
          <p:nvPr/>
        </p:nvSpPr>
        <p:spPr>
          <a:xfrm>
            <a:off x="4642000" y="1362784"/>
            <a:ext cx="3791206" cy="4751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r>
              <a:rPr lang="es-CO" dirty="0"/>
              <a:t>Datos de baja calidad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89C027-5363-440C-B157-B2896DB6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694" y="4577864"/>
            <a:ext cx="3193884" cy="21316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37DDCF-23C8-4C8E-9D58-AA84B10D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350" y="898146"/>
            <a:ext cx="3416630" cy="19281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1F3F91-3A8D-447F-B9CB-838156937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76" y="2826298"/>
            <a:ext cx="3380595" cy="1950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Conclusión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910" y="1420426"/>
            <a:ext cx="5457690" cy="518899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dirty="0"/>
              <a:t>BI es clave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empresas</a:t>
            </a:r>
            <a:r>
              <a:rPr dirty="0"/>
              <a:t> </a:t>
            </a:r>
            <a:r>
              <a:rPr dirty="0" err="1"/>
              <a:t>modernas</a:t>
            </a:r>
            <a:endParaRPr lang="es-MX" dirty="0"/>
          </a:p>
          <a:p>
            <a:pPr algn="ctr"/>
            <a:endParaRPr lang="es-CO" dirty="0"/>
          </a:p>
          <a:p>
            <a:pPr algn="ctr"/>
            <a:endParaRPr lang="es-MX" dirty="0"/>
          </a:p>
          <a:p>
            <a:pPr algn="ctr"/>
            <a:endParaRPr lang="es-CO" dirty="0"/>
          </a:p>
          <a:p>
            <a:pPr algn="ctr"/>
            <a:endParaRPr lang="es-CO" dirty="0"/>
          </a:p>
          <a:p>
            <a:pPr algn="ctr"/>
            <a:endParaRPr dirty="0"/>
          </a:p>
          <a:p>
            <a:pPr algn="ctr"/>
            <a:r>
              <a:rPr dirty="0" err="1"/>
              <a:t>Permite</a:t>
            </a:r>
            <a:r>
              <a:rPr dirty="0"/>
              <a:t> </a:t>
            </a:r>
            <a:r>
              <a:rPr dirty="0" err="1"/>
              <a:t>mejores</a:t>
            </a:r>
            <a:r>
              <a:rPr dirty="0"/>
              <a:t> </a:t>
            </a:r>
            <a:r>
              <a:rPr dirty="0" err="1"/>
              <a:t>decisiones</a:t>
            </a:r>
            <a:endParaRPr lang="es-MX" dirty="0"/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CO" dirty="0"/>
          </a:p>
          <a:p>
            <a:pPr algn="ctr"/>
            <a:endParaRPr lang="es-CO" dirty="0"/>
          </a:p>
          <a:p>
            <a:pPr algn="ctr"/>
            <a:endParaRPr dirty="0"/>
          </a:p>
          <a:p>
            <a:pPr algn="ctr"/>
            <a:r>
              <a:rPr dirty="0" err="1"/>
              <a:t>Será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vez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importante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8DA943-9383-4E23-8705-BDC281359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905" y="1991002"/>
            <a:ext cx="2933700" cy="1562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A40AE4-61AE-4175-916F-A5D901EF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05" y="4303416"/>
            <a:ext cx="3108659" cy="1562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9786894-CE25-441F-A299-994225D5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5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F93D641-3CEB-4F1A-B045-DC9DFA29D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652" y="1613528"/>
            <a:ext cx="2677265" cy="16063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895CDFC-BF71-4E17-9570-2E9C35E5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01" y="2868654"/>
            <a:ext cx="3256028" cy="1833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Definición</a:t>
            </a:r>
            <a:r>
              <a:rPr dirty="0"/>
              <a:t> de 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1" y="2052926"/>
            <a:ext cx="3256028" cy="1267324"/>
          </a:xfrm>
        </p:spPr>
        <p:txBody>
          <a:bodyPr>
            <a:normAutofit/>
          </a:bodyPr>
          <a:lstStyle/>
          <a:p>
            <a:r>
              <a:rPr dirty="0" err="1"/>
              <a:t>Uso</a:t>
            </a:r>
            <a:r>
              <a:rPr dirty="0"/>
              <a:t> de </a:t>
            </a:r>
            <a:r>
              <a:rPr dirty="0" err="1"/>
              <a:t>datos</a:t>
            </a:r>
            <a:r>
              <a:rPr dirty="0"/>
              <a:t> para </a:t>
            </a:r>
            <a:r>
              <a:rPr dirty="0" err="1"/>
              <a:t>tomar</a:t>
            </a:r>
            <a:r>
              <a:rPr dirty="0"/>
              <a:t> </a:t>
            </a:r>
            <a:r>
              <a:rPr dirty="0" err="1"/>
              <a:t>decisiones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63CAE1-95B3-43CD-A486-A700C29FD9A1}"/>
              </a:ext>
            </a:extLst>
          </p:cNvPr>
          <p:cNvSpPr txBox="1">
            <a:spLocks/>
          </p:cNvSpPr>
          <p:nvPr/>
        </p:nvSpPr>
        <p:spPr>
          <a:xfrm>
            <a:off x="5060273" y="3320250"/>
            <a:ext cx="3256028" cy="126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Transforma datos en información útil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8785CB-17CF-4B03-A448-4688E73CE8C1}"/>
              </a:ext>
            </a:extLst>
          </p:cNvPr>
          <p:cNvSpPr txBox="1">
            <a:spLocks/>
          </p:cNvSpPr>
          <p:nvPr/>
        </p:nvSpPr>
        <p:spPr>
          <a:xfrm>
            <a:off x="954948" y="4853873"/>
            <a:ext cx="3256028" cy="126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Apoya la estrategia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6FE92E4-E2DE-4604-ADD3-8C3FEFEDD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652" y="4380697"/>
            <a:ext cx="2521064" cy="1833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Importancia</a:t>
            </a:r>
            <a:r>
              <a:rPr dirty="0"/>
              <a:t> de 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731147"/>
            <a:ext cx="3744300" cy="4517260"/>
          </a:xfrm>
        </p:spPr>
        <p:txBody>
          <a:bodyPr>
            <a:normAutofit fontScale="92500" lnSpcReduction="10000"/>
          </a:bodyPr>
          <a:lstStyle/>
          <a:p>
            <a:r>
              <a:rPr dirty="0" err="1"/>
              <a:t>Mejora</a:t>
            </a:r>
            <a:r>
              <a:rPr dirty="0"/>
              <a:t> la </a:t>
            </a:r>
            <a:r>
              <a:rPr dirty="0" err="1"/>
              <a:t>toma</a:t>
            </a:r>
            <a:r>
              <a:rPr dirty="0"/>
              <a:t> de </a:t>
            </a:r>
            <a:r>
              <a:rPr dirty="0" err="1"/>
              <a:t>decisiones</a:t>
            </a:r>
            <a:endParaRPr lang="es-MX" dirty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  <a:p>
            <a:endParaRPr dirty="0"/>
          </a:p>
          <a:p>
            <a:r>
              <a:rPr dirty="0" err="1"/>
              <a:t>Permite</a:t>
            </a:r>
            <a:r>
              <a:rPr dirty="0"/>
              <a:t> </a:t>
            </a:r>
            <a:r>
              <a:rPr dirty="0" err="1"/>
              <a:t>anticiparse</a:t>
            </a:r>
            <a:r>
              <a:rPr dirty="0"/>
              <a:t> a </a:t>
            </a:r>
            <a:r>
              <a:rPr dirty="0" err="1"/>
              <a:t>problemas</a:t>
            </a:r>
            <a:endParaRPr lang="es-MX" dirty="0"/>
          </a:p>
          <a:p>
            <a:endParaRPr lang="es-CO" dirty="0"/>
          </a:p>
          <a:p>
            <a:pPr marL="0" indent="0">
              <a:buNone/>
            </a:pPr>
            <a:endParaRPr lang="es-MX" dirty="0"/>
          </a:p>
          <a:p>
            <a:endParaRPr dirty="0"/>
          </a:p>
          <a:p>
            <a:r>
              <a:rPr dirty="0" err="1"/>
              <a:t>Optimiza</a:t>
            </a:r>
            <a:r>
              <a:rPr dirty="0"/>
              <a:t> </a:t>
            </a:r>
            <a:r>
              <a:rPr dirty="0" err="1"/>
              <a:t>procesos</a:t>
            </a:r>
            <a:r>
              <a:rPr dirty="0"/>
              <a:t> </a:t>
            </a:r>
            <a:r>
              <a:rPr dirty="0" err="1"/>
              <a:t>empresariales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7BAA28-A581-4276-B355-35EC4F67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915" y="1507653"/>
            <a:ext cx="4705165" cy="5086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Componentes</a:t>
            </a:r>
            <a:r>
              <a:rPr dirty="0"/>
              <a:t> de 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374" y="1801004"/>
            <a:ext cx="3193884" cy="1089769"/>
          </a:xfrm>
        </p:spPr>
        <p:txBody>
          <a:bodyPr>
            <a:normAutofit/>
          </a:bodyPr>
          <a:lstStyle/>
          <a:p>
            <a:r>
              <a:rPr lang="es-CO" dirty="0"/>
              <a:t>Data </a:t>
            </a:r>
            <a:r>
              <a:rPr lang="es-CO" dirty="0" err="1"/>
              <a:t>Warehouse</a:t>
            </a:r>
            <a:endParaRPr lang="es-CO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BB6DCF-8EBC-4B20-825A-FE4526E09351}"/>
              </a:ext>
            </a:extLst>
          </p:cNvPr>
          <p:cNvSpPr txBox="1">
            <a:spLocks/>
          </p:cNvSpPr>
          <p:nvPr/>
        </p:nvSpPr>
        <p:spPr>
          <a:xfrm>
            <a:off x="401583" y="5105825"/>
            <a:ext cx="3193884" cy="1302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ETL (Extracción, Transformación, Carga)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3C1458-FBC0-46DB-8793-1D5727356A0B}"/>
              </a:ext>
            </a:extLst>
          </p:cNvPr>
          <p:cNvSpPr txBox="1">
            <a:spLocks/>
          </p:cNvSpPr>
          <p:nvPr/>
        </p:nvSpPr>
        <p:spPr>
          <a:xfrm>
            <a:off x="484710" y="1772492"/>
            <a:ext cx="3193884" cy="94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Herramientas de análisis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751ADF-076B-4753-B553-CF670BAE7593}"/>
              </a:ext>
            </a:extLst>
          </p:cNvPr>
          <p:cNvSpPr txBox="1">
            <a:spLocks/>
          </p:cNvSpPr>
          <p:nvPr/>
        </p:nvSpPr>
        <p:spPr>
          <a:xfrm>
            <a:off x="5131600" y="5304340"/>
            <a:ext cx="3193884" cy="1167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Visualización de datos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C21EE0-4232-4379-97AD-41269789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030" y="2123198"/>
            <a:ext cx="3270329" cy="32619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F41426-FAB2-49CA-80C9-3904FE7B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45" y="2176498"/>
            <a:ext cx="7055379" cy="3728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Beneficios</a:t>
            </a:r>
            <a:r>
              <a:rPr dirty="0"/>
              <a:t> de 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004" y="1494792"/>
            <a:ext cx="4503252" cy="492156"/>
          </a:xfrm>
        </p:spPr>
        <p:txBody>
          <a:bodyPr>
            <a:normAutofit/>
          </a:bodyPr>
          <a:lstStyle/>
          <a:p>
            <a:r>
              <a:rPr dirty="0" err="1"/>
              <a:t>Mejor</a:t>
            </a:r>
            <a:r>
              <a:rPr dirty="0"/>
              <a:t> </a:t>
            </a:r>
            <a:r>
              <a:rPr dirty="0" err="1"/>
              <a:t>conocimiento</a:t>
            </a:r>
            <a:r>
              <a:rPr dirty="0"/>
              <a:t> del </a:t>
            </a:r>
            <a:r>
              <a:rPr dirty="0" err="1"/>
              <a:t>cliente</a:t>
            </a:r>
            <a:endParaRPr lang="es-MX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33BCE9-0CBB-4116-B38C-795AB324800E}"/>
              </a:ext>
            </a:extLst>
          </p:cNvPr>
          <p:cNvSpPr txBox="1">
            <a:spLocks/>
          </p:cNvSpPr>
          <p:nvPr/>
        </p:nvSpPr>
        <p:spPr>
          <a:xfrm>
            <a:off x="379644" y="1494793"/>
            <a:ext cx="2857332" cy="4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Mayor eficiencia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10654-6D9D-4B88-83C9-547CF4F9745B}"/>
              </a:ext>
            </a:extLst>
          </p:cNvPr>
          <p:cNvSpPr txBox="1">
            <a:spLocks/>
          </p:cNvSpPr>
          <p:nvPr/>
        </p:nvSpPr>
        <p:spPr>
          <a:xfrm>
            <a:off x="2926926" y="6228685"/>
            <a:ext cx="3290148" cy="4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Ventaja competitiva</a:t>
            </a: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Ejemplos</a:t>
            </a:r>
            <a:r>
              <a:rPr dirty="0"/>
              <a:t> </a:t>
            </a:r>
            <a:r>
              <a:rPr dirty="0" err="1"/>
              <a:t>reales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47" y="2052925"/>
            <a:ext cx="4658700" cy="4498795"/>
          </a:xfrm>
        </p:spPr>
        <p:txBody>
          <a:bodyPr/>
          <a:lstStyle/>
          <a:p>
            <a:r>
              <a:rPr dirty="0"/>
              <a:t>Netflix </a:t>
            </a:r>
            <a:r>
              <a:rPr dirty="0" err="1"/>
              <a:t>recomienda</a:t>
            </a:r>
            <a:r>
              <a:rPr dirty="0"/>
              <a:t> </a:t>
            </a:r>
            <a:r>
              <a:rPr dirty="0" err="1"/>
              <a:t>contenido</a:t>
            </a:r>
            <a:endParaRPr lang="es-MX" dirty="0"/>
          </a:p>
          <a:p>
            <a:endParaRPr lang="es-CO" dirty="0"/>
          </a:p>
          <a:p>
            <a:endParaRPr lang="es-MX" dirty="0"/>
          </a:p>
          <a:p>
            <a:endParaRPr dirty="0"/>
          </a:p>
          <a:p>
            <a:r>
              <a:rPr dirty="0"/>
              <a:t>Amazon </a:t>
            </a:r>
            <a:r>
              <a:rPr dirty="0" err="1"/>
              <a:t>sugiere</a:t>
            </a:r>
            <a:r>
              <a:rPr dirty="0"/>
              <a:t> </a:t>
            </a:r>
            <a:r>
              <a:rPr dirty="0" err="1"/>
              <a:t>productos</a:t>
            </a:r>
            <a:endParaRPr lang="es-MX" dirty="0"/>
          </a:p>
          <a:p>
            <a:endParaRPr lang="es-CO" dirty="0"/>
          </a:p>
          <a:p>
            <a:endParaRPr lang="es-CO" dirty="0"/>
          </a:p>
          <a:p>
            <a:endParaRPr dirty="0"/>
          </a:p>
          <a:p>
            <a:r>
              <a:rPr dirty="0" err="1"/>
              <a:t>Bancos</a:t>
            </a:r>
            <a:r>
              <a:rPr dirty="0"/>
              <a:t> </a:t>
            </a:r>
            <a:r>
              <a:rPr dirty="0" err="1"/>
              <a:t>detectan</a:t>
            </a:r>
            <a:r>
              <a:rPr dirty="0"/>
              <a:t> </a:t>
            </a:r>
            <a:r>
              <a:rPr dirty="0" err="1"/>
              <a:t>fraudes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296FCD-B168-44F2-AE99-D217E92EC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74" y="4935475"/>
            <a:ext cx="2750001" cy="1616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C32907-86B9-4916-8DAC-DD912240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474" y="1416543"/>
            <a:ext cx="2879927" cy="1619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C7BC40-C269-4CD1-889B-412FCB254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521" y="3172343"/>
            <a:ext cx="2489831" cy="140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Herramientas</a:t>
            </a:r>
            <a:r>
              <a:rPr dirty="0"/>
              <a:t> de 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759998"/>
            <a:ext cx="1871112" cy="585856"/>
          </a:xfrm>
        </p:spPr>
        <p:txBody>
          <a:bodyPr/>
          <a:lstStyle/>
          <a:p>
            <a:r>
              <a:rPr dirty="0"/>
              <a:t>Power BI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B0A345-4676-4084-94C0-59CC5A08F084}"/>
              </a:ext>
            </a:extLst>
          </p:cNvPr>
          <p:cNvSpPr txBox="1">
            <a:spLocks/>
          </p:cNvSpPr>
          <p:nvPr/>
        </p:nvSpPr>
        <p:spPr>
          <a:xfrm>
            <a:off x="7150080" y="1759998"/>
            <a:ext cx="1771978" cy="58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 err="1"/>
              <a:t>Tableau</a:t>
            </a:r>
            <a:endParaRPr lang="es-CO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D9B671-05BD-4BAC-9FA3-510DA29FA43D}"/>
              </a:ext>
            </a:extLst>
          </p:cNvPr>
          <p:cNvSpPr txBox="1">
            <a:spLocks/>
          </p:cNvSpPr>
          <p:nvPr/>
        </p:nvSpPr>
        <p:spPr>
          <a:xfrm>
            <a:off x="3208395" y="4975867"/>
            <a:ext cx="3165771" cy="58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Google Data Studio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39A39C-9D04-47CE-9633-4D0C65BFA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" y="2183167"/>
            <a:ext cx="2210540" cy="943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79D5A2-4C2D-4B63-A96C-6B74A4BF2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790" y="2264898"/>
            <a:ext cx="1848558" cy="1039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B680500-0DCB-485E-BD78-B564F4440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009" y="5481824"/>
            <a:ext cx="2210541" cy="1229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9C3C7F-8D88-4B53-9033-A43281BD7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767" y="2183167"/>
            <a:ext cx="3957028" cy="2652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79DCEF-F7B6-4481-BF90-63AD49AF1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1" r="13236" b="7476"/>
          <a:stretch/>
        </p:blipFill>
        <p:spPr>
          <a:xfrm>
            <a:off x="1370110" y="1409697"/>
            <a:ext cx="6169980" cy="4917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Proceso</a:t>
            </a:r>
            <a:r>
              <a:rPr dirty="0"/>
              <a:t> de 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Font typeface="+mj-lt"/>
              <a:buAutoNum type="arabicPeriod"/>
            </a:pPr>
            <a:r>
              <a:rPr dirty="0" err="1"/>
              <a:t>Recolección</a:t>
            </a:r>
            <a:r>
              <a:rPr dirty="0"/>
              <a:t> de </a:t>
            </a:r>
            <a:r>
              <a:rPr dirty="0" err="1"/>
              <a:t>datos</a:t>
            </a:r>
            <a:endParaRPr lang="es-MX" dirty="0"/>
          </a:p>
          <a:p>
            <a:pPr marL="457200" indent="-457200" algn="ctr">
              <a:buFont typeface="+mj-lt"/>
              <a:buAutoNum type="arabicPeriod"/>
            </a:pPr>
            <a:endParaRPr dirty="0"/>
          </a:p>
          <a:p>
            <a:pPr marL="457200" indent="-457200" algn="ctr">
              <a:buFont typeface="+mj-lt"/>
              <a:buAutoNum type="arabicPeriod"/>
            </a:pPr>
            <a:r>
              <a:rPr dirty="0" err="1"/>
              <a:t>Almacenamiento</a:t>
            </a:r>
            <a:endParaRPr lang="es-MX" dirty="0"/>
          </a:p>
          <a:p>
            <a:pPr marL="457200" indent="-457200" algn="ctr">
              <a:buFont typeface="+mj-lt"/>
              <a:buAutoNum type="arabicPeriod"/>
            </a:pPr>
            <a:endParaRPr dirty="0"/>
          </a:p>
          <a:p>
            <a:pPr marL="457200" indent="-457200" algn="ctr">
              <a:buFont typeface="+mj-lt"/>
              <a:buAutoNum type="arabicPeriod"/>
            </a:pPr>
            <a:r>
              <a:rPr dirty="0" err="1"/>
              <a:t>Procesamiento</a:t>
            </a:r>
            <a:endParaRPr lang="es-MX" dirty="0"/>
          </a:p>
          <a:p>
            <a:pPr marL="457200" indent="-457200" algn="ctr">
              <a:buFont typeface="+mj-lt"/>
              <a:buAutoNum type="arabicPeriod"/>
            </a:pPr>
            <a:endParaRPr dirty="0"/>
          </a:p>
          <a:p>
            <a:pPr marL="457200" indent="-457200" algn="ctr">
              <a:buFont typeface="+mj-lt"/>
              <a:buAutoNum type="arabicPeriod"/>
            </a:pPr>
            <a:r>
              <a:rPr dirty="0" err="1"/>
              <a:t>Análisis</a:t>
            </a:r>
            <a:endParaRPr lang="es-MX" dirty="0"/>
          </a:p>
          <a:p>
            <a:pPr marL="457200" indent="-457200" algn="ctr">
              <a:buFont typeface="+mj-lt"/>
              <a:buAutoNum type="arabicPeriod"/>
            </a:pPr>
            <a:endParaRPr dirty="0"/>
          </a:p>
          <a:p>
            <a:pPr marL="457200" indent="-457200" algn="ctr">
              <a:buFont typeface="+mj-lt"/>
              <a:buAutoNum type="arabicPeriod"/>
            </a:pPr>
            <a:r>
              <a:rPr dirty="0" err="1"/>
              <a:t>Visualización</a:t>
            </a: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B6E629-4E94-4E56-B27C-40D632819092}"/>
              </a:ext>
            </a:extLst>
          </p:cNvPr>
          <p:cNvSpPr txBox="1"/>
          <p:nvPr/>
        </p:nvSpPr>
        <p:spPr>
          <a:xfrm>
            <a:off x="417250" y="6405282"/>
            <a:ext cx="733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https://youtu.be/AlwKXPQqNw8?si=xjtTvilfx9OOi2D1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/>
              <a:t>BI vs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90" y="1677767"/>
            <a:ext cx="5573100" cy="841197"/>
          </a:xfrm>
        </p:spPr>
        <p:txBody>
          <a:bodyPr>
            <a:normAutofit/>
          </a:bodyPr>
          <a:lstStyle/>
          <a:p>
            <a:r>
              <a:rPr dirty="0"/>
              <a:t>BI: </a:t>
            </a:r>
            <a:r>
              <a:rPr dirty="0" err="1"/>
              <a:t>análisis</a:t>
            </a:r>
            <a:r>
              <a:rPr dirty="0"/>
              <a:t> de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estructurad</a:t>
            </a:r>
            <a:r>
              <a:rPr lang="es-CO" dirty="0"/>
              <a:t>os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8" name="Gráfico 7" descr="Flechas de cheurón con relleno sólido">
            <a:extLst>
              <a:ext uri="{FF2B5EF4-FFF2-40B4-BE49-F238E27FC236}">
                <a16:creationId xmlns:a16="http://schemas.microsoft.com/office/drawing/2014/main" id="{24481A3B-CFFD-423B-AA64-096ADDE79D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3504459" y="2228294"/>
            <a:ext cx="1609078" cy="1609078"/>
          </a:xfrm>
          <a:prstGeom prst="rect">
            <a:avLst/>
          </a:prstGeom>
        </p:spPr>
      </p:pic>
      <p:pic>
        <p:nvPicPr>
          <p:cNvPr id="9" name="Gráfico 8" descr="Flechas de cheurón con relleno sólido">
            <a:extLst>
              <a:ext uri="{FF2B5EF4-FFF2-40B4-BE49-F238E27FC236}">
                <a16:creationId xmlns:a16="http://schemas.microsoft.com/office/drawing/2014/main" id="{7F14BEA4-2947-4B2E-8E32-56E98D22E5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3504459" y="4412201"/>
            <a:ext cx="1609078" cy="160907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ABAA46-D3B1-4236-A44E-B648CEEE58EB}"/>
              </a:ext>
            </a:extLst>
          </p:cNvPr>
          <p:cNvSpPr txBox="1">
            <a:spLocks/>
          </p:cNvSpPr>
          <p:nvPr/>
        </p:nvSpPr>
        <p:spPr>
          <a:xfrm>
            <a:off x="1966990" y="6122307"/>
            <a:ext cx="5573100" cy="56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Big Data: grandes volúmenes de datos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AEDDBF-5575-4752-AA6D-F545365C731E}"/>
              </a:ext>
            </a:extLst>
          </p:cNvPr>
          <p:cNvSpPr txBox="1">
            <a:spLocks/>
          </p:cNvSpPr>
          <p:nvPr/>
        </p:nvSpPr>
        <p:spPr>
          <a:xfrm>
            <a:off x="1966990" y="3895035"/>
            <a:ext cx="5573100" cy="63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CO" dirty="0"/>
              <a:t>BI usa resultados de Big Data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6562EDC-B30A-419E-9EC1-EED18475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19" y="4439116"/>
            <a:ext cx="2992731" cy="168490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71F2D1-03D9-4E47-859D-B26467AE5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553" y="2125750"/>
            <a:ext cx="3007785" cy="1769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88</TotalTime>
  <Words>165</Words>
  <Application>Microsoft Office PowerPoint</Application>
  <PresentationFormat>Presentación en pantalla (4:3)</PresentationFormat>
  <Paragraphs>90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Ion</vt:lpstr>
      <vt:lpstr>Inteligencia de Negocios (BI)</vt:lpstr>
      <vt:lpstr>Definición de BI</vt:lpstr>
      <vt:lpstr>Importancia de BI</vt:lpstr>
      <vt:lpstr>Componentes de BI</vt:lpstr>
      <vt:lpstr>Beneficios de BI</vt:lpstr>
      <vt:lpstr>Ejemplos reales</vt:lpstr>
      <vt:lpstr>Herramientas de BI</vt:lpstr>
      <vt:lpstr>Proceso de BI</vt:lpstr>
      <vt:lpstr>BI vs Big Data</vt:lpstr>
      <vt:lpstr>Retos de BI</vt:lpstr>
      <vt:lpstr>Conclusión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Inteligencia de Negocios (BI)</dc:title>
  <dc:subject/>
  <dc:creator>Manuel Rodríguez</dc:creator>
  <cp:keywords/>
  <dc:description>generated using python-pptx</dc:description>
  <cp:lastModifiedBy>Mario Alberto Rodriguez De La Ossa</cp:lastModifiedBy>
  <cp:revision>14</cp:revision>
  <dcterms:created xsi:type="dcterms:W3CDTF">2013-01-27T09:14:16Z</dcterms:created>
  <dcterms:modified xsi:type="dcterms:W3CDTF">2026-04-11T15:58:50Z</dcterms:modified>
  <cp:category/>
</cp:coreProperties>
</file>