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Lst>
  <p:sldIdLst>
    <p:sldId id="256" r:id="rId2"/>
    <p:sldId id="257" r:id="rId3"/>
    <p:sldId id="258" r:id="rId4"/>
    <p:sldId id="259" r:id="rId5"/>
    <p:sldId id="260" r:id="rId6"/>
    <p:sldId id="263" r:id="rId7"/>
    <p:sldId id="264" r:id="rId8"/>
    <p:sldId id="265" r:id="rId9"/>
    <p:sldId id="266" r:id="rId10"/>
    <p:sldId id="267" r:id="rId11"/>
    <p:sldId id="261" r:id="rId12"/>
    <p:sldId id="262"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1" d="100"/>
          <a:sy n="91" d="100"/>
        </p:scale>
        <p:origin x="32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DD335908-7D7D-4A0D-88DB-63436833D3E5}" type="datetimeFigureOut">
              <a:rPr lang="es-CO" smtClean="0"/>
              <a:t>12/11/2025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D6192B7-FF04-4FAF-B43E-C35738390B13}" type="slidenum">
              <a:rPr lang="es-CO" smtClean="0"/>
              <a:t>‹Nº›</a:t>
            </a:fld>
            <a:endParaRPr lang="es-CO"/>
          </a:p>
        </p:txBody>
      </p:sp>
    </p:spTree>
    <p:extLst>
      <p:ext uri="{BB962C8B-B14F-4D97-AF65-F5344CB8AC3E}">
        <p14:creationId xmlns:p14="http://schemas.microsoft.com/office/powerpoint/2010/main" val="2388530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D335908-7D7D-4A0D-88DB-63436833D3E5}" type="datetimeFigureOut">
              <a:rPr lang="es-CO" smtClean="0"/>
              <a:t>12/11/2025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D6192B7-FF04-4FAF-B43E-C35738390B13}" type="slidenum">
              <a:rPr lang="es-CO" smtClean="0"/>
              <a:t>‹Nº›</a:t>
            </a:fld>
            <a:endParaRPr lang="es-CO"/>
          </a:p>
        </p:txBody>
      </p:sp>
    </p:spTree>
    <p:extLst>
      <p:ext uri="{BB962C8B-B14F-4D97-AF65-F5344CB8AC3E}">
        <p14:creationId xmlns:p14="http://schemas.microsoft.com/office/powerpoint/2010/main" val="295696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D335908-7D7D-4A0D-88DB-63436833D3E5}" type="datetimeFigureOut">
              <a:rPr lang="es-CO" smtClean="0"/>
              <a:t>12/11/2025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D6192B7-FF04-4FAF-B43E-C35738390B13}" type="slidenum">
              <a:rPr lang="es-CO" smtClean="0"/>
              <a:t>‹Nº›</a:t>
            </a:fld>
            <a:endParaRPr lang="es-CO"/>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212900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D335908-7D7D-4A0D-88DB-63436833D3E5}" type="datetimeFigureOut">
              <a:rPr lang="es-CO" smtClean="0"/>
              <a:t>12/11/2025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D6192B7-FF04-4FAF-B43E-C35738390B13}" type="slidenum">
              <a:rPr lang="es-CO" smtClean="0"/>
              <a:t>‹Nº›</a:t>
            </a:fld>
            <a:endParaRPr lang="es-CO"/>
          </a:p>
        </p:txBody>
      </p:sp>
    </p:spTree>
    <p:extLst>
      <p:ext uri="{BB962C8B-B14F-4D97-AF65-F5344CB8AC3E}">
        <p14:creationId xmlns:p14="http://schemas.microsoft.com/office/powerpoint/2010/main" val="27079832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D335908-7D7D-4A0D-88DB-63436833D3E5}" type="datetimeFigureOut">
              <a:rPr lang="es-CO" smtClean="0"/>
              <a:t>12/11/2025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D6192B7-FF04-4FAF-B43E-C35738390B13}" type="slidenum">
              <a:rPr lang="es-CO" smtClean="0"/>
              <a:t>‹Nº›</a:t>
            </a:fld>
            <a:endParaRPr lang="es-CO"/>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948334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D335908-7D7D-4A0D-88DB-63436833D3E5}" type="datetimeFigureOut">
              <a:rPr lang="es-CO" smtClean="0"/>
              <a:t>12/11/2025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D6192B7-FF04-4FAF-B43E-C35738390B13}" type="slidenum">
              <a:rPr lang="es-CO" smtClean="0"/>
              <a:t>‹Nº›</a:t>
            </a:fld>
            <a:endParaRPr lang="es-CO"/>
          </a:p>
        </p:txBody>
      </p:sp>
    </p:spTree>
    <p:extLst>
      <p:ext uri="{BB962C8B-B14F-4D97-AF65-F5344CB8AC3E}">
        <p14:creationId xmlns:p14="http://schemas.microsoft.com/office/powerpoint/2010/main" val="8302103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D335908-7D7D-4A0D-88DB-63436833D3E5}" type="datetimeFigureOut">
              <a:rPr lang="es-CO" smtClean="0"/>
              <a:t>12/11/2025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D6192B7-FF04-4FAF-B43E-C35738390B13}" type="slidenum">
              <a:rPr lang="es-CO" smtClean="0"/>
              <a:t>‹Nº›</a:t>
            </a:fld>
            <a:endParaRPr lang="es-CO"/>
          </a:p>
        </p:txBody>
      </p:sp>
    </p:spTree>
    <p:extLst>
      <p:ext uri="{BB962C8B-B14F-4D97-AF65-F5344CB8AC3E}">
        <p14:creationId xmlns:p14="http://schemas.microsoft.com/office/powerpoint/2010/main" val="29047030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D335908-7D7D-4A0D-88DB-63436833D3E5}" type="datetimeFigureOut">
              <a:rPr lang="es-CO" smtClean="0"/>
              <a:t>12/11/2025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D6192B7-FF04-4FAF-B43E-C35738390B13}" type="slidenum">
              <a:rPr lang="es-CO" smtClean="0"/>
              <a:t>‹Nº›</a:t>
            </a:fld>
            <a:endParaRPr lang="es-CO"/>
          </a:p>
        </p:txBody>
      </p:sp>
    </p:spTree>
    <p:extLst>
      <p:ext uri="{BB962C8B-B14F-4D97-AF65-F5344CB8AC3E}">
        <p14:creationId xmlns:p14="http://schemas.microsoft.com/office/powerpoint/2010/main" val="3130241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D335908-7D7D-4A0D-88DB-63436833D3E5}" type="datetimeFigureOut">
              <a:rPr lang="es-CO" smtClean="0"/>
              <a:t>12/11/2025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D6192B7-FF04-4FAF-B43E-C35738390B13}" type="slidenum">
              <a:rPr lang="es-CO" smtClean="0"/>
              <a:t>‹Nº›</a:t>
            </a:fld>
            <a:endParaRPr lang="es-CO"/>
          </a:p>
        </p:txBody>
      </p:sp>
    </p:spTree>
    <p:extLst>
      <p:ext uri="{BB962C8B-B14F-4D97-AF65-F5344CB8AC3E}">
        <p14:creationId xmlns:p14="http://schemas.microsoft.com/office/powerpoint/2010/main" val="1472371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D335908-7D7D-4A0D-88DB-63436833D3E5}" type="datetimeFigureOut">
              <a:rPr lang="es-CO" smtClean="0"/>
              <a:t>12/11/2025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D6192B7-FF04-4FAF-B43E-C35738390B13}" type="slidenum">
              <a:rPr lang="es-CO" smtClean="0"/>
              <a:t>‹Nº›</a:t>
            </a:fld>
            <a:endParaRPr lang="es-CO"/>
          </a:p>
        </p:txBody>
      </p:sp>
    </p:spTree>
    <p:extLst>
      <p:ext uri="{BB962C8B-B14F-4D97-AF65-F5344CB8AC3E}">
        <p14:creationId xmlns:p14="http://schemas.microsoft.com/office/powerpoint/2010/main" val="3140101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D335908-7D7D-4A0D-88DB-63436833D3E5}" type="datetimeFigureOut">
              <a:rPr lang="es-CO" smtClean="0"/>
              <a:t>12/11/2025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4D6192B7-FF04-4FAF-B43E-C35738390B13}" type="slidenum">
              <a:rPr lang="es-CO" smtClean="0"/>
              <a:t>‹Nº›</a:t>
            </a:fld>
            <a:endParaRPr lang="es-CO"/>
          </a:p>
        </p:txBody>
      </p:sp>
    </p:spTree>
    <p:extLst>
      <p:ext uri="{BB962C8B-B14F-4D97-AF65-F5344CB8AC3E}">
        <p14:creationId xmlns:p14="http://schemas.microsoft.com/office/powerpoint/2010/main" val="2613029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D335908-7D7D-4A0D-88DB-63436833D3E5}" type="datetimeFigureOut">
              <a:rPr lang="es-CO" smtClean="0"/>
              <a:t>12/11/2025</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4D6192B7-FF04-4FAF-B43E-C35738390B13}" type="slidenum">
              <a:rPr lang="es-CO" smtClean="0"/>
              <a:t>‹Nº›</a:t>
            </a:fld>
            <a:endParaRPr lang="es-CO"/>
          </a:p>
        </p:txBody>
      </p:sp>
    </p:spTree>
    <p:extLst>
      <p:ext uri="{BB962C8B-B14F-4D97-AF65-F5344CB8AC3E}">
        <p14:creationId xmlns:p14="http://schemas.microsoft.com/office/powerpoint/2010/main" val="1446684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DD335908-7D7D-4A0D-88DB-63436833D3E5}" type="datetimeFigureOut">
              <a:rPr lang="es-CO" smtClean="0"/>
              <a:t>12/11/2025</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4D6192B7-FF04-4FAF-B43E-C35738390B13}" type="slidenum">
              <a:rPr lang="es-CO" smtClean="0"/>
              <a:t>‹Nº›</a:t>
            </a:fld>
            <a:endParaRPr lang="es-CO"/>
          </a:p>
        </p:txBody>
      </p:sp>
    </p:spTree>
    <p:extLst>
      <p:ext uri="{BB962C8B-B14F-4D97-AF65-F5344CB8AC3E}">
        <p14:creationId xmlns:p14="http://schemas.microsoft.com/office/powerpoint/2010/main" val="2070178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335908-7D7D-4A0D-88DB-63436833D3E5}" type="datetimeFigureOut">
              <a:rPr lang="es-CO" smtClean="0"/>
              <a:t>12/11/2025</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4D6192B7-FF04-4FAF-B43E-C35738390B13}" type="slidenum">
              <a:rPr lang="es-CO" smtClean="0"/>
              <a:t>‹Nº›</a:t>
            </a:fld>
            <a:endParaRPr lang="es-CO"/>
          </a:p>
        </p:txBody>
      </p:sp>
    </p:spTree>
    <p:extLst>
      <p:ext uri="{BB962C8B-B14F-4D97-AF65-F5344CB8AC3E}">
        <p14:creationId xmlns:p14="http://schemas.microsoft.com/office/powerpoint/2010/main" val="2026974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D335908-7D7D-4A0D-88DB-63436833D3E5}" type="datetimeFigureOut">
              <a:rPr lang="es-CO" smtClean="0"/>
              <a:t>12/11/2025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4D6192B7-FF04-4FAF-B43E-C35738390B13}" type="slidenum">
              <a:rPr lang="es-CO" smtClean="0"/>
              <a:t>‹Nº›</a:t>
            </a:fld>
            <a:endParaRPr lang="es-CO"/>
          </a:p>
        </p:txBody>
      </p:sp>
    </p:spTree>
    <p:extLst>
      <p:ext uri="{BB962C8B-B14F-4D97-AF65-F5344CB8AC3E}">
        <p14:creationId xmlns:p14="http://schemas.microsoft.com/office/powerpoint/2010/main" val="3563076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D335908-7D7D-4A0D-88DB-63436833D3E5}" type="datetimeFigureOut">
              <a:rPr lang="es-CO" smtClean="0"/>
              <a:t>12/11/2025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4D6192B7-FF04-4FAF-B43E-C35738390B13}" type="slidenum">
              <a:rPr lang="es-CO" smtClean="0"/>
              <a:t>‹Nº›</a:t>
            </a:fld>
            <a:endParaRPr lang="es-CO"/>
          </a:p>
        </p:txBody>
      </p:sp>
    </p:spTree>
    <p:extLst>
      <p:ext uri="{BB962C8B-B14F-4D97-AF65-F5344CB8AC3E}">
        <p14:creationId xmlns:p14="http://schemas.microsoft.com/office/powerpoint/2010/main" val="3325329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D335908-7D7D-4A0D-88DB-63436833D3E5}" type="datetimeFigureOut">
              <a:rPr lang="es-CO" smtClean="0"/>
              <a:t>12/11/2025</a:t>
            </a:fld>
            <a:endParaRPr lang="es-CO"/>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D6192B7-FF04-4FAF-B43E-C35738390B13}" type="slidenum">
              <a:rPr lang="es-CO" smtClean="0"/>
              <a:t>‹Nº›</a:t>
            </a:fld>
            <a:endParaRPr lang="es-CO"/>
          </a:p>
        </p:txBody>
      </p:sp>
    </p:spTree>
    <p:extLst>
      <p:ext uri="{BB962C8B-B14F-4D97-AF65-F5344CB8AC3E}">
        <p14:creationId xmlns:p14="http://schemas.microsoft.com/office/powerpoint/2010/main" val="4126087861"/>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4.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36DAC1-B100-4D98-8607-08E33E7F4EE6}"/>
              </a:ext>
            </a:extLst>
          </p:cNvPr>
          <p:cNvSpPr>
            <a:spLocks noGrp="1"/>
          </p:cNvSpPr>
          <p:nvPr>
            <p:ph type="ctrTitle"/>
          </p:nvPr>
        </p:nvSpPr>
        <p:spPr>
          <a:xfrm>
            <a:off x="-397079" y="1169383"/>
            <a:ext cx="9144000" cy="2073843"/>
          </a:xfrm>
        </p:spPr>
        <p:txBody>
          <a:bodyPr>
            <a:normAutofit/>
          </a:bodyPr>
          <a:lstStyle/>
          <a:p>
            <a:r>
              <a:rPr lang="es-MX" sz="6600" dirty="0"/>
              <a:t>Base de Datos</a:t>
            </a:r>
            <a:endParaRPr lang="es-CO" sz="6600" dirty="0"/>
          </a:p>
        </p:txBody>
      </p:sp>
      <p:sp>
        <p:nvSpPr>
          <p:cNvPr id="3" name="Subtítulo 2">
            <a:extLst>
              <a:ext uri="{FF2B5EF4-FFF2-40B4-BE49-F238E27FC236}">
                <a16:creationId xmlns:a16="http://schemas.microsoft.com/office/drawing/2014/main" id="{8BEE5684-3498-4E5D-A743-12A3148F75ED}"/>
              </a:ext>
            </a:extLst>
          </p:cNvPr>
          <p:cNvSpPr>
            <a:spLocks noGrp="1"/>
          </p:cNvSpPr>
          <p:nvPr>
            <p:ph type="subTitle" idx="1"/>
          </p:nvPr>
        </p:nvSpPr>
        <p:spPr>
          <a:xfrm>
            <a:off x="-153953" y="3790775"/>
            <a:ext cx="7766936" cy="1096899"/>
          </a:xfrm>
        </p:spPr>
        <p:txBody>
          <a:bodyPr>
            <a:noAutofit/>
          </a:bodyPr>
          <a:lstStyle/>
          <a:p>
            <a:r>
              <a:rPr lang="es-MX" sz="2800" dirty="0"/>
              <a:t>Taller de Soldadura </a:t>
            </a:r>
          </a:p>
          <a:p>
            <a:endParaRPr lang="es-MX" sz="2800" dirty="0"/>
          </a:p>
          <a:p>
            <a:r>
              <a:rPr lang="es-MX" sz="2800" dirty="0"/>
              <a:t>Freddy Palacio</a:t>
            </a:r>
            <a:endParaRPr lang="es-CO" sz="2800" dirty="0"/>
          </a:p>
        </p:txBody>
      </p:sp>
      <p:pic>
        <p:nvPicPr>
          <p:cNvPr id="5" name="Imagen 4">
            <a:extLst>
              <a:ext uri="{FF2B5EF4-FFF2-40B4-BE49-F238E27FC236}">
                <a16:creationId xmlns:a16="http://schemas.microsoft.com/office/drawing/2014/main" id="{D0015042-6D4E-4907-9486-143B68180906}"/>
              </a:ext>
            </a:extLst>
          </p:cNvPr>
          <p:cNvPicPr>
            <a:picLocks noChangeAspect="1"/>
          </p:cNvPicPr>
          <p:nvPr/>
        </p:nvPicPr>
        <p:blipFill>
          <a:blip r:embed="rId2"/>
          <a:stretch>
            <a:fillRect/>
          </a:stretch>
        </p:blipFill>
        <p:spPr>
          <a:xfrm>
            <a:off x="3127463" y="266686"/>
            <a:ext cx="5937074" cy="1805395"/>
          </a:xfrm>
          <a:prstGeom prst="rect">
            <a:avLst/>
          </a:prstGeom>
        </p:spPr>
      </p:pic>
    </p:spTree>
    <p:extLst>
      <p:ext uri="{BB962C8B-B14F-4D97-AF65-F5344CB8AC3E}">
        <p14:creationId xmlns:p14="http://schemas.microsoft.com/office/powerpoint/2010/main" val="2930959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8661E9AF-93F9-4A77-BED6-867CD873B8F8}"/>
              </a:ext>
            </a:extLst>
          </p:cNvPr>
          <p:cNvSpPr>
            <a:spLocks noGrp="1"/>
          </p:cNvSpPr>
          <p:nvPr>
            <p:ph type="title"/>
          </p:nvPr>
        </p:nvSpPr>
        <p:spPr>
          <a:xfrm>
            <a:off x="838200" y="18256"/>
            <a:ext cx="10515600" cy="662782"/>
          </a:xfrm>
        </p:spPr>
        <p:txBody>
          <a:bodyPr>
            <a:normAutofit/>
          </a:bodyPr>
          <a:lstStyle/>
          <a:p>
            <a:r>
              <a:rPr lang="es-MX" dirty="0"/>
              <a:t>Consultas MySQL</a:t>
            </a:r>
            <a:endParaRPr lang="es-CO" dirty="0"/>
          </a:p>
        </p:txBody>
      </p:sp>
      <p:sp>
        <p:nvSpPr>
          <p:cNvPr id="5" name="Marcador de contenido 4">
            <a:extLst>
              <a:ext uri="{FF2B5EF4-FFF2-40B4-BE49-F238E27FC236}">
                <a16:creationId xmlns:a16="http://schemas.microsoft.com/office/drawing/2014/main" id="{19E05505-AD35-4488-8114-7074BBDD2F86}"/>
              </a:ext>
            </a:extLst>
          </p:cNvPr>
          <p:cNvSpPr>
            <a:spLocks noGrp="1"/>
          </p:cNvSpPr>
          <p:nvPr>
            <p:ph sz="half" idx="1"/>
          </p:nvPr>
        </p:nvSpPr>
        <p:spPr>
          <a:xfrm>
            <a:off x="838200" y="753764"/>
            <a:ext cx="5181600" cy="4351338"/>
          </a:xfrm>
        </p:spPr>
        <p:txBody>
          <a:bodyPr>
            <a:normAutofit lnSpcReduction="10000"/>
          </a:bodyPr>
          <a:lstStyle/>
          <a:p>
            <a:r>
              <a:rPr lang="es-CO" sz="1400" dirty="0">
                <a:latin typeface="Arial" panose="020B0604020202020204" pitchFamily="34" charset="0"/>
                <a:cs typeface="Arial" panose="020B0604020202020204" pitchFamily="34" charset="0"/>
              </a:rPr>
              <a:t>Listar materiales cuyo precio es mayor al </a:t>
            </a:r>
          </a:p>
          <a:p>
            <a:pPr marL="0" indent="0">
              <a:buNone/>
            </a:pPr>
            <a:r>
              <a:rPr lang="es-CO" sz="1400" dirty="0">
                <a:latin typeface="Arial" panose="020B0604020202020204" pitchFamily="34" charset="0"/>
                <a:cs typeface="Arial" panose="020B0604020202020204" pitchFamily="34" charset="0"/>
              </a:rPr>
              <a:t>promedio general</a:t>
            </a:r>
          </a:p>
          <a:p>
            <a:r>
              <a:rPr lang="es-CO" sz="1400" dirty="0">
                <a:latin typeface="Arial" panose="020B0604020202020204" pitchFamily="34" charset="0"/>
                <a:cs typeface="Arial" panose="020B0604020202020204" pitchFamily="34" charset="0"/>
              </a:rPr>
              <a:t>Análisis:</a:t>
            </a:r>
          </a:p>
          <a:p>
            <a:pPr marL="342900" indent="-342900">
              <a:buAutoNum type="arabicPeriod"/>
            </a:pPr>
            <a:r>
              <a:rPr lang="es-CO" sz="1400" dirty="0">
                <a:latin typeface="Arial" panose="020B0604020202020204" pitchFamily="34" charset="0"/>
                <a:cs typeface="Arial" panose="020B0604020202020204" pitchFamily="34" charset="0"/>
              </a:rPr>
              <a:t>Qué se desea consultar: materiales que tengas</a:t>
            </a:r>
          </a:p>
          <a:p>
            <a:pPr marL="0" indent="0">
              <a:buNone/>
            </a:pPr>
            <a:r>
              <a:rPr lang="es-CO" sz="1400" dirty="0">
                <a:latin typeface="Arial" panose="020B0604020202020204" pitchFamily="34" charset="0"/>
                <a:cs typeface="Arial" panose="020B0604020202020204" pitchFamily="34" charset="0"/>
              </a:rPr>
              <a:t>costo superior al promedio</a:t>
            </a:r>
          </a:p>
          <a:p>
            <a:pPr marL="0" indent="0">
              <a:buNone/>
            </a:pPr>
            <a:r>
              <a:rPr lang="es-CO" sz="1400" dirty="0">
                <a:latin typeface="Arial" panose="020B0604020202020204" pitchFamily="34" charset="0"/>
                <a:cs typeface="Arial" panose="020B0604020202020204" pitchFamily="34" charset="0"/>
              </a:rPr>
              <a:t>2. Tablas involucradas: materiales</a:t>
            </a:r>
          </a:p>
          <a:p>
            <a:pPr marL="0" indent="0">
              <a:buNone/>
            </a:pPr>
            <a:r>
              <a:rPr lang="es-CO" sz="1400" dirty="0">
                <a:latin typeface="Arial" panose="020B0604020202020204" pitchFamily="34" charset="0"/>
                <a:cs typeface="Arial" panose="020B0604020202020204" pitchFamily="34" charset="0"/>
              </a:rPr>
              <a:t>3. Condición: </a:t>
            </a:r>
            <a:r>
              <a:rPr lang="es-CO" sz="1400" dirty="0" err="1">
                <a:latin typeface="Arial" panose="020B0604020202020204" pitchFamily="34" charset="0"/>
                <a:cs typeface="Arial" panose="020B0604020202020204" pitchFamily="34" charset="0"/>
              </a:rPr>
              <a:t>costo_unitario</a:t>
            </a:r>
            <a:r>
              <a:rPr lang="es-CO" sz="1400" dirty="0">
                <a:latin typeface="Arial" panose="020B0604020202020204" pitchFamily="34" charset="0"/>
                <a:cs typeface="Arial" panose="020B0604020202020204" pitchFamily="34" charset="0"/>
              </a:rPr>
              <a:t> &gt; </a:t>
            </a:r>
            <a:r>
              <a:rPr lang="es-CO" sz="1400" dirty="0" err="1">
                <a:latin typeface="Arial" panose="020B0604020202020204" pitchFamily="34" charset="0"/>
                <a:cs typeface="Arial" panose="020B0604020202020204" pitchFamily="34" charset="0"/>
              </a:rPr>
              <a:t>avg</a:t>
            </a:r>
            <a:r>
              <a:rPr lang="es-CO" sz="1400" dirty="0">
                <a:latin typeface="Arial" panose="020B0604020202020204" pitchFamily="34" charset="0"/>
                <a:cs typeface="Arial" panose="020B0604020202020204" pitchFamily="34" charset="0"/>
              </a:rPr>
              <a:t>(</a:t>
            </a:r>
            <a:r>
              <a:rPr lang="es-CO" sz="1400" dirty="0" err="1">
                <a:latin typeface="Arial" panose="020B0604020202020204" pitchFamily="34" charset="0"/>
                <a:cs typeface="Arial" panose="020B0604020202020204" pitchFamily="34" charset="0"/>
              </a:rPr>
              <a:t>costo_unitario</a:t>
            </a:r>
            <a:r>
              <a:rPr lang="es-CO" sz="1400" dirty="0">
                <a:latin typeface="Arial" panose="020B0604020202020204" pitchFamily="34" charset="0"/>
                <a:cs typeface="Arial" panose="020B0604020202020204" pitchFamily="34" charset="0"/>
              </a:rPr>
              <a:t>)</a:t>
            </a:r>
          </a:p>
          <a:p>
            <a:pPr marL="0" indent="0">
              <a:buNone/>
            </a:pPr>
            <a:r>
              <a:rPr lang="es-CO" sz="1400" dirty="0">
                <a:latin typeface="Arial" panose="020B0604020202020204" pitchFamily="34" charset="0"/>
                <a:cs typeface="Arial" panose="020B0604020202020204" pitchFamily="34" charset="0"/>
              </a:rPr>
              <a:t>4. Relación: No Aplica</a:t>
            </a:r>
          </a:p>
          <a:p>
            <a:pPr marL="0" indent="0">
              <a:buNone/>
            </a:pPr>
            <a:r>
              <a:rPr lang="es-CO" sz="1400" dirty="0">
                <a:latin typeface="Arial" panose="020B0604020202020204" pitchFamily="34" charset="0"/>
                <a:cs typeface="Arial" panose="020B0604020202020204" pitchFamily="34" charset="0"/>
              </a:rPr>
              <a:t>5. Comando = </a:t>
            </a:r>
            <a:r>
              <a:rPr lang="es-CO" sz="1400" dirty="0" err="1">
                <a:latin typeface="Arial" panose="020B0604020202020204" pitchFamily="34" charset="0"/>
                <a:cs typeface="Arial" panose="020B0604020202020204" pitchFamily="34" charset="0"/>
              </a:rPr>
              <a:t>select</a:t>
            </a:r>
            <a:r>
              <a:rPr lang="es-CO" sz="1400" dirty="0">
                <a:latin typeface="Arial" panose="020B0604020202020204" pitchFamily="34" charset="0"/>
                <a:cs typeface="Arial" panose="020B0604020202020204" pitchFamily="34" charset="0"/>
              </a:rPr>
              <a:t> y </a:t>
            </a:r>
            <a:r>
              <a:rPr lang="es-CO" sz="1400" dirty="0" err="1">
                <a:latin typeface="Arial" panose="020B0604020202020204" pitchFamily="34" charset="0"/>
                <a:cs typeface="Arial" panose="020B0604020202020204" pitchFamily="34" charset="0"/>
              </a:rPr>
              <a:t>avg</a:t>
            </a:r>
            <a:endParaRPr lang="es-CO" sz="1400" dirty="0">
              <a:latin typeface="Arial" panose="020B0604020202020204" pitchFamily="34" charset="0"/>
              <a:cs typeface="Arial" panose="020B0604020202020204" pitchFamily="34" charset="0"/>
            </a:endParaRPr>
          </a:p>
          <a:p>
            <a:r>
              <a:rPr lang="es-CO" sz="1400" dirty="0">
                <a:latin typeface="Arial" panose="020B0604020202020204" pitchFamily="34" charset="0"/>
                <a:cs typeface="Arial" panose="020B0604020202020204" pitchFamily="34" charset="0"/>
              </a:rPr>
              <a:t>Sintaxis:</a:t>
            </a:r>
          </a:p>
          <a:p>
            <a:pPr marL="0" indent="0">
              <a:buNone/>
            </a:pPr>
            <a:r>
              <a:rPr lang="es-CO" sz="1400" dirty="0" err="1">
                <a:latin typeface="Arial" panose="020B0604020202020204" pitchFamily="34" charset="0"/>
                <a:cs typeface="Arial" panose="020B0604020202020204" pitchFamily="34" charset="0"/>
              </a:rPr>
              <a:t>select</a:t>
            </a:r>
            <a:r>
              <a:rPr lang="es-CO" sz="1400" dirty="0">
                <a:latin typeface="Arial" panose="020B0604020202020204" pitchFamily="34" charset="0"/>
                <a:cs typeface="Arial" panose="020B0604020202020204" pitchFamily="34" charset="0"/>
              </a:rPr>
              <a:t> *, (</a:t>
            </a:r>
            <a:r>
              <a:rPr lang="es-CO" sz="1400" dirty="0" err="1">
                <a:latin typeface="Arial" panose="020B0604020202020204" pitchFamily="34" charset="0"/>
                <a:cs typeface="Arial" panose="020B0604020202020204" pitchFamily="34" charset="0"/>
              </a:rPr>
              <a:t>select</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avg</a:t>
            </a:r>
            <a:r>
              <a:rPr lang="es-CO" sz="1400" dirty="0">
                <a:latin typeface="Arial" panose="020B0604020202020204" pitchFamily="34" charset="0"/>
                <a:cs typeface="Arial" panose="020B0604020202020204" pitchFamily="34" charset="0"/>
              </a:rPr>
              <a:t>(</a:t>
            </a:r>
            <a:r>
              <a:rPr lang="es-CO" sz="1400" dirty="0" err="1">
                <a:latin typeface="Arial" panose="020B0604020202020204" pitchFamily="34" charset="0"/>
                <a:cs typeface="Arial" panose="020B0604020202020204" pitchFamily="34" charset="0"/>
              </a:rPr>
              <a:t>costo_unitario</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from</a:t>
            </a:r>
            <a:r>
              <a:rPr lang="es-CO" sz="1400" dirty="0">
                <a:latin typeface="Arial" panose="020B0604020202020204" pitchFamily="34" charset="0"/>
                <a:cs typeface="Arial" panose="020B0604020202020204" pitchFamily="34" charset="0"/>
              </a:rPr>
              <a:t> materiales) </a:t>
            </a:r>
          </a:p>
          <a:p>
            <a:pPr marL="0" indent="0">
              <a:buNone/>
            </a:pPr>
            <a:r>
              <a:rPr lang="es-CO" sz="1400" dirty="0">
                <a:latin typeface="Arial" panose="020B0604020202020204" pitchFamily="34" charset="0"/>
                <a:cs typeface="Arial" panose="020B0604020202020204" pitchFamily="34" charset="0"/>
              </a:rPr>
              <a:t>‘Promedio' </a:t>
            </a:r>
            <a:r>
              <a:rPr lang="es-CO" sz="1400" dirty="0" err="1">
                <a:latin typeface="Arial" panose="020B0604020202020204" pitchFamily="34" charset="0"/>
                <a:cs typeface="Arial" panose="020B0604020202020204" pitchFamily="34" charset="0"/>
              </a:rPr>
              <a:t>from</a:t>
            </a:r>
            <a:r>
              <a:rPr lang="es-CO" sz="1400" dirty="0">
                <a:latin typeface="Arial" panose="020B0604020202020204" pitchFamily="34" charset="0"/>
                <a:cs typeface="Arial" panose="020B0604020202020204" pitchFamily="34" charset="0"/>
              </a:rPr>
              <a:t> materiales </a:t>
            </a:r>
            <a:r>
              <a:rPr lang="es-CO" sz="1400" dirty="0" err="1">
                <a:latin typeface="Arial" panose="020B0604020202020204" pitchFamily="34" charset="0"/>
                <a:cs typeface="Arial" panose="020B0604020202020204" pitchFamily="34" charset="0"/>
              </a:rPr>
              <a:t>where</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costo_unitario</a:t>
            </a:r>
            <a:r>
              <a:rPr lang="es-CO" sz="1400" dirty="0">
                <a:latin typeface="Arial" panose="020B0604020202020204" pitchFamily="34" charset="0"/>
                <a:cs typeface="Arial" panose="020B0604020202020204" pitchFamily="34" charset="0"/>
              </a:rPr>
              <a:t> &gt; (</a:t>
            </a:r>
            <a:r>
              <a:rPr lang="es-CO" sz="1400" dirty="0" err="1">
                <a:latin typeface="Arial" panose="020B0604020202020204" pitchFamily="34" charset="0"/>
                <a:cs typeface="Arial" panose="020B0604020202020204" pitchFamily="34" charset="0"/>
              </a:rPr>
              <a:t>select</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avg</a:t>
            </a:r>
            <a:r>
              <a:rPr lang="es-CO" sz="1400" dirty="0">
                <a:latin typeface="Arial" panose="020B0604020202020204" pitchFamily="34" charset="0"/>
                <a:cs typeface="Arial" panose="020B0604020202020204" pitchFamily="34" charset="0"/>
              </a:rPr>
              <a:t>(</a:t>
            </a:r>
            <a:r>
              <a:rPr lang="es-CO" sz="1400" dirty="0" err="1">
                <a:latin typeface="Arial" panose="020B0604020202020204" pitchFamily="34" charset="0"/>
                <a:cs typeface="Arial" panose="020B0604020202020204" pitchFamily="34" charset="0"/>
              </a:rPr>
              <a:t>costo_unitario</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from</a:t>
            </a:r>
            <a:r>
              <a:rPr lang="es-CO" sz="1400" dirty="0">
                <a:latin typeface="Arial" panose="020B0604020202020204" pitchFamily="34" charset="0"/>
                <a:cs typeface="Arial" panose="020B0604020202020204" pitchFamily="34" charset="0"/>
              </a:rPr>
              <a:t> materiales);</a:t>
            </a:r>
          </a:p>
        </p:txBody>
      </p:sp>
      <p:sp>
        <p:nvSpPr>
          <p:cNvPr id="6" name="Marcador de contenido 5">
            <a:extLst>
              <a:ext uri="{FF2B5EF4-FFF2-40B4-BE49-F238E27FC236}">
                <a16:creationId xmlns:a16="http://schemas.microsoft.com/office/drawing/2014/main" id="{51ED9270-269F-4DA2-9BCF-699A1C178044}"/>
              </a:ext>
            </a:extLst>
          </p:cNvPr>
          <p:cNvSpPr>
            <a:spLocks noGrp="1"/>
          </p:cNvSpPr>
          <p:nvPr>
            <p:ph sz="half" idx="2"/>
          </p:nvPr>
        </p:nvSpPr>
        <p:spPr>
          <a:xfrm>
            <a:off x="5769528" y="753764"/>
            <a:ext cx="6019800" cy="6085980"/>
          </a:xfrm>
        </p:spPr>
        <p:txBody>
          <a:bodyPr>
            <a:normAutofit lnSpcReduction="10000"/>
          </a:bodyPr>
          <a:lstStyle/>
          <a:p>
            <a:r>
              <a:rPr lang="es-MX" sz="1400" dirty="0">
                <a:latin typeface="Arial" panose="020B0604020202020204" pitchFamily="34" charset="0"/>
                <a:cs typeface="Arial" panose="020B0604020202020204" pitchFamily="34" charset="0"/>
              </a:rPr>
              <a:t>U</a:t>
            </a:r>
            <a:r>
              <a:rPr lang="es-CO" sz="1400" dirty="0">
                <a:latin typeface="Arial" panose="020B0604020202020204" pitchFamily="34" charset="0"/>
                <a:cs typeface="Arial" panose="020B0604020202020204" pitchFamily="34" charset="0"/>
              </a:rPr>
              <a:t>tilizar los procedimientos almacenados para consultar:</a:t>
            </a:r>
          </a:p>
          <a:p>
            <a:pPr marL="342900" indent="-342900">
              <a:buAutoNum type="arabicPeriod"/>
            </a:pPr>
            <a:r>
              <a:rPr lang="es-CO" sz="1400" dirty="0">
                <a:latin typeface="Arial" panose="020B0604020202020204" pitchFamily="34" charset="0"/>
                <a:cs typeface="Arial" panose="020B0604020202020204" pitchFamily="34" charset="0"/>
              </a:rPr>
              <a:t>Listar trabajos de un cliente específico</a:t>
            </a:r>
          </a:p>
          <a:p>
            <a:r>
              <a:rPr lang="es-CO" sz="1400" dirty="0">
                <a:latin typeface="Arial" panose="020B0604020202020204" pitchFamily="34" charset="0"/>
                <a:cs typeface="Arial" panose="020B0604020202020204" pitchFamily="34" charset="0"/>
              </a:rPr>
              <a:t>Análisis:</a:t>
            </a:r>
          </a:p>
          <a:p>
            <a:pPr marL="0" indent="0">
              <a:buNone/>
            </a:pPr>
            <a:r>
              <a:rPr lang="es-CO" sz="1400" dirty="0">
                <a:latin typeface="Arial" panose="020B0604020202020204" pitchFamily="34" charset="0"/>
                <a:cs typeface="Arial" panose="020B0604020202020204" pitchFamily="34" charset="0"/>
              </a:rPr>
              <a:t>Qué se desea consultar: los trabajos asociados a un cliente determinado.</a:t>
            </a:r>
          </a:p>
          <a:p>
            <a:pPr marL="0" indent="0">
              <a:buNone/>
            </a:pPr>
            <a:r>
              <a:rPr lang="es-CO" sz="1400" dirty="0">
                <a:latin typeface="Arial" panose="020B0604020202020204" pitchFamily="34" charset="0"/>
                <a:cs typeface="Arial" panose="020B0604020202020204" pitchFamily="34" charset="0"/>
              </a:rPr>
              <a:t>Tablas involucradas: trabajos y clientes.</a:t>
            </a:r>
          </a:p>
          <a:p>
            <a:pPr marL="0" indent="0">
              <a:buNone/>
            </a:pPr>
            <a:r>
              <a:rPr lang="es-CO" sz="1400" dirty="0">
                <a:latin typeface="Arial" panose="020B0604020202020204" pitchFamily="34" charset="0"/>
                <a:cs typeface="Arial" panose="020B0604020202020204" pitchFamily="34" charset="0"/>
              </a:rPr>
              <a:t>Condición: trabajos.ID_Cliente1 = </a:t>
            </a:r>
            <a:r>
              <a:rPr lang="es-CO" sz="1400" dirty="0" err="1">
                <a:latin typeface="Arial" panose="020B0604020202020204" pitchFamily="34" charset="0"/>
                <a:cs typeface="Arial" panose="020B0604020202020204" pitchFamily="34" charset="0"/>
              </a:rPr>
              <a:t>id_cliente</a:t>
            </a:r>
            <a:r>
              <a:rPr lang="es-CO" sz="1400" dirty="0">
                <a:latin typeface="Arial" panose="020B0604020202020204" pitchFamily="34" charset="0"/>
                <a:cs typeface="Arial" panose="020B0604020202020204" pitchFamily="34" charset="0"/>
              </a:rPr>
              <a:t>_</a:t>
            </a:r>
          </a:p>
          <a:p>
            <a:pPr marL="0" indent="0">
              <a:buNone/>
            </a:pPr>
            <a:r>
              <a:rPr lang="es-CO" sz="1400" dirty="0">
                <a:latin typeface="Arial" panose="020B0604020202020204" pitchFamily="34" charset="0"/>
                <a:cs typeface="Arial" panose="020B0604020202020204" pitchFamily="34" charset="0"/>
              </a:rPr>
              <a:t>Relación: trabajos.ID_Cliente1 = </a:t>
            </a:r>
            <a:r>
              <a:rPr lang="es-CO" sz="1400" dirty="0" err="1">
                <a:latin typeface="Arial" panose="020B0604020202020204" pitchFamily="34" charset="0"/>
                <a:cs typeface="Arial" panose="020B0604020202020204" pitchFamily="34" charset="0"/>
              </a:rPr>
              <a:t>clientes.ID_Cliente</a:t>
            </a:r>
            <a:endParaRPr lang="es-CO" sz="1400" dirty="0">
              <a:latin typeface="Arial" panose="020B0604020202020204" pitchFamily="34" charset="0"/>
              <a:cs typeface="Arial" panose="020B0604020202020204" pitchFamily="34" charset="0"/>
            </a:endParaRPr>
          </a:p>
          <a:p>
            <a:pPr marL="0" indent="0">
              <a:buNone/>
            </a:pPr>
            <a:r>
              <a:rPr lang="es-CO" sz="1400" dirty="0">
                <a:latin typeface="Arial" panose="020B0604020202020204" pitchFamily="34" charset="0"/>
                <a:cs typeface="Arial" panose="020B0604020202020204" pitchFamily="34" charset="0"/>
              </a:rPr>
              <a:t>Comando = </a:t>
            </a:r>
            <a:r>
              <a:rPr lang="es-CO" sz="1400" dirty="0" err="1">
                <a:latin typeface="Arial" panose="020B0604020202020204" pitchFamily="34" charset="0"/>
                <a:cs typeface="Arial" panose="020B0604020202020204" pitchFamily="34" charset="0"/>
              </a:rPr>
              <a:t>call</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procedure</a:t>
            </a:r>
            <a:r>
              <a:rPr lang="es-CO" sz="1400" dirty="0">
                <a:latin typeface="Arial" panose="020B0604020202020204" pitchFamily="34" charset="0"/>
                <a:cs typeface="Arial" panose="020B0604020202020204" pitchFamily="34" charset="0"/>
              </a:rPr>
              <a:t>”</a:t>
            </a:r>
          </a:p>
          <a:p>
            <a:pPr marL="0" indent="0">
              <a:buNone/>
            </a:pPr>
            <a:r>
              <a:rPr lang="es-CO" sz="1400" dirty="0">
                <a:latin typeface="Arial" panose="020B0604020202020204" pitchFamily="34" charset="0"/>
                <a:cs typeface="Arial" panose="020B0604020202020204" pitchFamily="34" charset="0"/>
              </a:rPr>
              <a:t>Sintaxis:</a:t>
            </a:r>
          </a:p>
          <a:p>
            <a:pPr marL="0" indent="0">
              <a:buNone/>
            </a:pPr>
            <a:r>
              <a:rPr lang="es-CO" sz="1400" dirty="0" err="1">
                <a:latin typeface="Arial" panose="020B0604020202020204" pitchFamily="34" charset="0"/>
                <a:cs typeface="Arial" panose="020B0604020202020204" pitchFamily="34" charset="0"/>
              </a:rPr>
              <a:t>call</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trabajos_por_cliente</a:t>
            </a:r>
            <a:r>
              <a:rPr lang="es-CO" sz="1400" dirty="0">
                <a:latin typeface="Arial" panose="020B0604020202020204" pitchFamily="34" charset="0"/>
                <a:cs typeface="Arial" panose="020B0604020202020204" pitchFamily="34" charset="0"/>
              </a:rPr>
              <a:t>('003’);</a:t>
            </a:r>
          </a:p>
          <a:p>
            <a:pPr marL="0" indent="0">
              <a:buNone/>
            </a:pPr>
            <a:r>
              <a:rPr lang="es-CO" sz="1400" kern="1200" dirty="0">
                <a:solidFill>
                  <a:srgbClr val="000000"/>
                </a:solidFill>
                <a:effectLst/>
                <a:latin typeface="Arial" panose="020B0604020202020204" pitchFamily="34" charset="0"/>
                <a:ea typeface="+mn-ea"/>
                <a:cs typeface="Arial" panose="020B0604020202020204" pitchFamily="34" charset="0"/>
              </a:rPr>
              <a:t>2. Calcular el total de materiales usados en un trabajo</a:t>
            </a:r>
          </a:p>
          <a:p>
            <a:pPr marL="0" indent="0">
              <a:buNone/>
            </a:pPr>
            <a:r>
              <a:rPr lang="es-CO" sz="1400" kern="1200" dirty="0">
                <a:solidFill>
                  <a:srgbClr val="000000"/>
                </a:solidFill>
                <a:effectLst/>
                <a:latin typeface="Arial" panose="020B0604020202020204" pitchFamily="34" charset="0"/>
                <a:ea typeface="+mn-ea"/>
                <a:cs typeface="Arial" panose="020B0604020202020204" pitchFamily="34" charset="0"/>
              </a:rPr>
              <a:t>Análisis:</a:t>
            </a:r>
          </a:p>
          <a:p>
            <a:pPr marL="0" indent="0">
              <a:buNone/>
            </a:pPr>
            <a:r>
              <a:rPr lang="es-CO" sz="1400" kern="1200" dirty="0">
                <a:solidFill>
                  <a:srgbClr val="000000"/>
                </a:solidFill>
                <a:effectLst/>
                <a:latin typeface="Arial" panose="020B0604020202020204" pitchFamily="34" charset="0"/>
                <a:ea typeface="+mn-ea"/>
                <a:cs typeface="Arial" panose="020B0604020202020204" pitchFamily="34" charset="0"/>
              </a:rPr>
              <a:t>Qué se desea consultar: materiales utilizados por un trabajo específico.</a:t>
            </a:r>
          </a:p>
          <a:p>
            <a:pPr marL="0" indent="0">
              <a:buNone/>
            </a:pPr>
            <a:r>
              <a:rPr lang="es-CO" sz="1400" kern="1200" dirty="0">
                <a:solidFill>
                  <a:srgbClr val="000000"/>
                </a:solidFill>
                <a:effectLst/>
                <a:latin typeface="Arial" panose="020B0604020202020204" pitchFamily="34" charset="0"/>
                <a:ea typeface="+mn-ea"/>
                <a:cs typeface="Arial" panose="020B0604020202020204" pitchFamily="34" charset="0"/>
              </a:rPr>
              <a:t>Tablas involucradas: </a:t>
            </a:r>
            <a:r>
              <a:rPr lang="es-CO" sz="1400" kern="1200" dirty="0" err="1">
                <a:solidFill>
                  <a:srgbClr val="000000"/>
                </a:solidFill>
                <a:effectLst/>
                <a:latin typeface="Arial" panose="020B0604020202020204" pitchFamily="34" charset="0"/>
                <a:ea typeface="+mn-ea"/>
                <a:cs typeface="Arial" panose="020B0604020202020204" pitchFamily="34" charset="0"/>
              </a:rPr>
              <a:t>detalle_material_trabajo</a:t>
            </a:r>
            <a:r>
              <a:rPr lang="es-CO" sz="1400" kern="1200" dirty="0">
                <a:solidFill>
                  <a:srgbClr val="000000"/>
                </a:solidFill>
                <a:effectLst/>
                <a:latin typeface="Arial" panose="020B0604020202020204" pitchFamily="34" charset="0"/>
                <a:ea typeface="+mn-ea"/>
                <a:cs typeface="Arial" panose="020B0604020202020204" pitchFamily="34" charset="0"/>
              </a:rPr>
              <a:t> y materiales.</a:t>
            </a:r>
          </a:p>
          <a:p>
            <a:pPr marL="0" indent="0">
              <a:buNone/>
            </a:pPr>
            <a:r>
              <a:rPr lang="es-CO" sz="1400" kern="1200" dirty="0">
                <a:solidFill>
                  <a:srgbClr val="000000"/>
                </a:solidFill>
                <a:effectLst/>
                <a:latin typeface="Arial" panose="020B0604020202020204" pitchFamily="34" charset="0"/>
                <a:ea typeface="+mn-ea"/>
                <a:cs typeface="Arial" panose="020B0604020202020204" pitchFamily="34" charset="0"/>
              </a:rPr>
              <a:t>Condición: detalle_material_trabajo.ID_Trabajo2 = </a:t>
            </a:r>
            <a:r>
              <a:rPr lang="es-CO" sz="1400" kern="1200" dirty="0" err="1">
                <a:solidFill>
                  <a:srgbClr val="000000"/>
                </a:solidFill>
                <a:effectLst/>
                <a:latin typeface="Arial" panose="020B0604020202020204" pitchFamily="34" charset="0"/>
                <a:ea typeface="+mn-ea"/>
                <a:cs typeface="Arial" panose="020B0604020202020204" pitchFamily="34" charset="0"/>
              </a:rPr>
              <a:t>id_trabajo</a:t>
            </a:r>
            <a:r>
              <a:rPr lang="es-CO" sz="1400" kern="1200" dirty="0">
                <a:solidFill>
                  <a:srgbClr val="000000"/>
                </a:solidFill>
                <a:effectLst/>
                <a:latin typeface="Arial" panose="020B0604020202020204" pitchFamily="34" charset="0"/>
                <a:ea typeface="+mn-ea"/>
                <a:cs typeface="Arial" panose="020B0604020202020204" pitchFamily="34" charset="0"/>
              </a:rPr>
              <a:t>_</a:t>
            </a:r>
          </a:p>
          <a:p>
            <a:pPr marL="0" indent="0">
              <a:buNone/>
            </a:pPr>
            <a:r>
              <a:rPr lang="es-CO" sz="1400" kern="1200" dirty="0">
                <a:solidFill>
                  <a:srgbClr val="000000"/>
                </a:solidFill>
                <a:effectLst/>
                <a:latin typeface="Arial" panose="020B0604020202020204" pitchFamily="34" charset="0"/>
                <a:ea typeface="+mn-ea"/>
                <a:cs typeface="Arial" panose="020B0604020202020204" pitchFamily="34" charset="0"/>
              </a:rPr>
              <a:t>Relación: detalle_material_trabajo.ID_Material1 = </a:t>
            </a:r>
            <a:r>
              <a:rPr lang="es-CO" sz="1400" kern="1200" dirty="0" err="1">
                <a:solidFill>
                  <a:srgbClr val="000000"/>
                </a:solidFill>
                <a:effectLst/>
                <a:latin typeface="Arial" panose="020B0604020202020204" pitchFamily="34" charset="0"/>
                <a:ea typeface="+mn-ea"/>
                <a:cs typeface="Arial" panose="020B0604020202020204" pitchFamily="34" charset="0"/>
              </a:rPr>
              <a:t>materiales.ID_Material</a:t>
            </a:r>
            <a:endParaRPr lang="es-CO" sz="1400" kern="1200" dirty="0">
              <a:solidFill>
                <a:srgbClr val="000000"/>
              </a:solidFill>
              <a:effectLst/>
              <a:latin typeface="Arial" panose="020B0604020202020204" pitchFamily="34" charset="0"/>
              <a:ea typeface="+mn-ea"/>
              <a:cs typeface="Arial" panose="020B0604020202020204" pitchFamily="34" charset="0"/>
            </a:endParaRPr>
          </a:p>
          <a:p>
            <a:pPr marL="0" indent="0">
              <a:buNone/>
            </a:pPr>
            <a:r>
              <a:rPr lang="es-CO" sz="1400" kern="1200" dirty="0">
                <a:solidFill>
                  <a:srgbClr val="000000"/>
                </a:solidFill>
                <a:effectLst/>
                <a:latin typeface="Arial" panose="020B0604020202020204" pitchFamily="34" charset="0"/>
                <a:ea typeface="+mn-ea"/>
                <a:cs typeface="Arial" panose="020B0604020202020204" pitchFamily="34" charset="0"/>
              </a:rPr>
              <a:t>Comando = </a:t>
            </a:r>
            <a:r>
              <a:rPr lang="es-CO" sz="1400" kern="1200" dirty="0" err="1">
                <a:solidFill>
                  <a:srgbClr val="000000"/>
                </a:solidFill>
                <a:effectLst/>
                <a:latin typeface="Arial" panose="020B0604020202020204" pitchFamily="34" charset="0"/>
                <a:ea typeface="+mn-ea"/>
                <a:cs typeface="Arial" panose="020B0604020202020204" pitchFamily="34" charset="0"/>
              </a:rPr>
              <a:t>call</a:t>
            </a:r>
            <a:r>
              <a:rPr lang="es-CO" sz="1400" kern="1200" dirty="0">
                <a:solidFill>
                  <a:srgbClr val="000000"/>
                </a:solidFill>
                <a:effectLst/>
                <a:latin typeface="Arial" panose="020B0604020202020204" pitchFamily="34" charset="0"/>
                <a:ea typeface="+mn-ea"/>
                <a:cs typeface="Arial" panose="020B0604020202020204" pitchFamily="34" charset="0"/>
              </a:rPr>
              <a:t> “</a:t>
            </a:r>
            <a:r>
              <a:rPr lang="es-CO" sz="1400" kern="1200" dirty="0" err="1">
                <a:solidFill>
                  <a:srgbClr val="000000"/>
                </a:solidFill>
                <a:effectLst/>
                <a:latin typeface="Arial" panose="020B0604020202020204" pitchFamily="34" charset="0"/>
                <a:ea typeface="+mn-ea"/>
                <a:cs typeface="Arial" panose="020B0604020202020204" pitchFamily="34" charset="0"/>
              </a:rPr>
              <a:t>procedure</a:t>
            </a:r>
            <a:r>
              <a:rPr lang="es-CO" sz="1400" kern="1200" dirty="0">
                <a:solidFill>
                  <a:srgbClr val="000000"/>
                </a:solidFill>
                <a:effectLst/>
                <a:latin typeface="Arial" panose="020B0604020202020204" pitchFamily="34" charset="0"/>
                <a:ea typeface="+mn-ea"/>
                <a:cs typeface="Arial" panose="020B0604020202020204" pitchFamily="34" charset="0"/>
              </a:rPr>
              <a:t>”</a:t>
            </a:r>
          </a:p>
          <a:p>
            <a:pPr marL="0" indent="0">
              <a:buNone/>
            </a:pPr>
            <a:r>
              <a:rPr lang="es-CO" sz="1400" kern="1200" dirty="0">
                <a:solidFill>
                  <a:srgbClr val="000000"/>
                </a:solidFill>
                <a:effectLst/>
                <a:latin typeface="Arial" panose="020B0604020202020204" pitchFamily="34" charset="0"/>
                <a:ea typeface="+mn-ea"/>
                <a:cs typeface="Arial" panose="020B0604020202020204" pitchFamily="34" charset="0"/>
              </a:rPr>
              <a:t>Sintaxis: </a:t>
            </a:r>
            <a:r>
              <a:rPr lang="es-CO" sz="1400" kern="1200" dirty="0" err="1">
                <a:solidFill>
                  <a:srgbClr val="000000"/>
                </a:solidFill>
                <a:effectLst/>
                <a:latin typeface="Arial" panose="020B0604020202020204" pitchFamily="34" charset="0"/>
                <a:ea typeface="+mn-ea"/>
                <a:cs typeface="Arial" panose="020B0604020202020204" pitchFamily="34" charset="0"/>
              </a:rPr>
              <a:t>call</a:t>
            </a:r>
            <a:r>
              <a:rPr lang="es-CO" sz="1400" kern="1200" dirty="0">
                <a:solidFill>
                  <a:srgbClr val="000000"/>
                </a:solidFill>
                <a:effectLst/>
                <a:latin typeface="Arial" panose="020B0604020202020204" pitchFamily="34" charset="0"/>
                <a:ea typeface="+mn-ea"/>
                <a:cs typeface="Arial" panose="020B0604020202020204" pitchFamily="34" charset="0"/>
              </a:rPr>
              <a:t> </a:t>
            </a:r>
            <a:r>
              <a:rPr lang="es-CO" sz="1400" kern="1200" dirty="0" err="1">
                <a:solidFill>
                  <a:srgbClr val="000000"/>
                </a:solidFill>
                <a:effectLst/>
                <a:latin typeface="Arial" panose="020B0604020202020204" pitchFamily="34" charset="0"/>
                <a:ea typeface="+mn-ea"/>
                <a:cs typeface="Arial" panose="020B0604020202020204" pitchFamily="34" charset="0"/>
              </a:rPr>
              <a:t>materiales_por_trabajo</a:t>
            </a:r>
            <a:r>
              <a:rPr lang="es-CO" sz="1400" kern="1200" dirty="0">
                <a:solidFill>
                  <a:srgbClr val="000000"/>
                </a:solidFill>
                <a:effectLst/>
                <a:latin typeface="Arial" panose="020B0604020202020204" pitchFamily="34" charset="0"/>
                <a:ea typeface="+mn-ea"/>
                <a:cs typeface="Arial" panose="020B0604020202020204" pitchFamily="34" charset="0"/>
              </a:rPr>
              <a:t>('005');</a:t>
            </a:r>
            <a:endParaRPr lang="es-CO" sz="1100" dirty="0">
              <a:latin typeface="Arial" panose="020B0604020202020204" pitchFamily="34" charset="0"/>
              <a:cs typeface="Arial" panose="020B0604020202020204" pitchFamily="34" charset="0"/>
            </a:endParaRPr>
          </a:p>
        </p:txBody>
      </p:sp>
      <p:pic>
        <p:nvPicPr>
          <p:cNvPr id="7" name="Imagen 6">
            <a:extLst>
              <a:ext uri="{FF2B5EF4-FFF2-40B4-BE49-F238E27FC236}">
                <a16:creationId xmlns:a16="http://schemas.microsoft.com/office/drawing/2014/main" id="{732F7473-9489-486B-BEA2-6B39E637B9F8}"/>
              </a:ext>
            </a:extLst>
          </p:cNvPr>
          <p:cNvPicPr>
            <a:picLocks noChangeAspect="1"/>
          </p:cNvPicPr>
          <p:nvPr/>
        </p:nvPicPr>
        <p:blipFill>
          <a:blip r:embed="rId2"/>
          <a:stretch>
            <a:fillRect/>
          </a:stretch>
        </p:blipFill>
        <p:spPr>
          <a:xfrm>
            <a:off x="11199303" y="5882081"/>
            <a:ext cx="992697" cy="992697"/>
          </a:xfrm>
          <a:prstGeom prst="rect">
            <a:avLst/>
          </a:prstGeom>
        </p:spPr>
      </p:pic>
    </p:spTree>
    <p:extLst>
      <p:ext uri="{BB962C8B-B14F-4D97-AF65-F5344CB8AC3E}">
        <p14:creationId xmlns:p14="http://schemas.microsoft.com/office/powerpoint/2010/main" val="3193956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E19D82-149A-4CFC-BF81-73954033F440}"/>
              </a:ext>
            </a:extLst>
          </p:cNvPr>
          <p:cNvSpPr>
            <a:spLocks noGrp="1"/>
          </p:cNvSpPr>
          <p:nvPr>
            <p:ph type="title"/>
          </p:nvPr>
        </p:nvSpPr>
        <p:spPr/>
        <p:txBody>
          <a:bodyPr/>
          <a:lstStyle/>
          <a:p>
            <a:r>
              <a:rPr lang="es-MX" dirty="0"/>
              <a:t>Conclusiones</a:t>
            </a:r>
            <a:endParaRPr lang="es-CO" dirty="0"/>
          </a:p>
        </p:txBody>
      </p:sp>
      <p:sp>
        <p:nvSpPr>
          <p:cNvPr id="3" name="Marcador de contenido 2">
            <a:extLst>
              <a:ext uri="{FF2B5EF4-FFF2-40B4-BE49-F238E27FC236}">
                <a16:creationId xmlns:a16="http://schemas.microsoft.com/office/drawing/2014/main" id="{4DDB7B48-6E7C-4BD0-978F-4756EB071A52}"/>
              </a:ext>
            </a:extLst>
          </p:cNvPr>
          <p:cNvSpPr>
            <a:spLocks noGrp="1"/>
          </p:cNvSpPr>
          <p:nvPr>
            <p:ph idx="1"/>
          </p:nvPr>
        </p:nvSpPr>
        <p:spPr/>
        <p:txBody>
          <a:bodyPr>
            <a:normAutofit fontScale="92500" lnSpcReduction="10000"/>
          </a:bodyPr>
          <a:lstStyle/>
          <a:p>
            <a:r>
              <a:rPr lang="es-CO" sz="2000" dirty="0">
                <a:latin typeface="Arial" panose="020B0604020202020204" pitchFamily="34" charset="0"/>
                <a:cs typeface="Arial" panose="020B0604020202020204" pitchFamily="34" charset="0"/>
              </a:rPr>
              <a:t>Éste proyecto me permitió entender el proceso completo de cómo una necesidad real, como la de un taller de soldadura, puede transformarse en un sistema organizado mediante una base de datos bien estructurada.</a:t>
            </a:r>
          </a:p>
          <a:p>
            <a:r>
              <a:rPr lang="es-CO" sz="2000" dirty="0">
                <a:latin typeface="Arial" panose="020B0604020202020204" pitchFamily="34" charset="0"/>
                <a:cs typeface="Arial" panose="020B0604020202020204" pitchFamily="34" charset="0"/>
              </a:rPr>
              <a:t>El diseño del MER y MR fue clave, ya que ayudó a visualizar las relaciones entre las tablas antes de escribir una sola línea de código, evitando errores, mejorando la planificación y organización.</a:t>
            </a:r>
          </a:p>
          <a:p>
            <a:r>
              <a:rPr lang="es-CO" sz="2000" dirty="0">
                <a:latin typeface="Arial" panose="020B0604020202020204" pitchFamily="34" charset="0"/>
                <a:cs typeface="Arial" panose="020B0604020202020204" pitchFamily="34" charset="0"/>
              </a:rPr>
              <a:t>La creación de la base de datos en MySQL me permitió aplicar de forma práctica los conceptos vistos en clase, como llaves primarias, foráneas y tipos de datos, reforzando la lógica de cómo se conectan las entidades.</a:t>
            </a:r>
          </a:p>
          <a:p>
            <a:r>
              <a:rPr lang="es-CO" sz="2000" dirty="0">
                <a:latin typeface="Arial" panose="020B0604020202020204" pitchFamily="34" charset="0"/>
                <a:cs typeface="Arial" panose="020B0604020202020204" pitchFamily="34" charset="0"/>
              </a:rPr>
              <a:t>El uso de comandos SQL (</a:t>
            </a:r>
            <a:r>
              <a:rPr lang="es-CO" sz="2000" dirty="0" err="1">
                <a:latin typeface="Arial" panose="020B0604020202020204" pitchFamily="34" charset="0"/>
                <a:cs typeface="Arial" panose="020B0604020202020204" pitchFamily="34" charset="0"/>
              </a:rPr>
              <a:t>select</a:t>
            </a:r>
            <a:r>
              <a:rPr lang="es-CO" sz="2000" dirty="0">
                <a:latin typeface="Arial" panose="020B0604020202020204" pitchFamily="34" charset="0"/>
                <a:cs typeface="Arial" panose="020B0604020202020204" pitchFamily="34" charset="0"/>
              </a:rPr>
              <a:t>, </a:t>
            </a:r>
            <a:r>
              <a:rPr lang="es-CO" sz="2000" dirty="0" err="1">
                <a:latin typeface="Arial" panose="020B0604020202020204" pitchFamily="34" charset="0"/>
                <a:cs typeface="Arial" panose="020B0604020202020204" pitchFamily="34" charset="0"/>
              </a:rPr>
              <a:t>insert</a:t>
            </a:r>
            <a:r>
              <a:rPr lang="es-CO" sz="2000" dirty="0">
                <a:latin typeface="Arial" panose="020B0604020202020204" pitchFamily="34" charset="0"/>
                <a:cs typeface="Arial" panose="020B0604020202020204" pitchFamily="34" charset="0"/>
              </a:rPr>
              <a:t>, </a:t>
            </a:r>
            <a:r>
              <a:rPr lang="es-CO" sz="2000" dirty="0" err="1">
                <a:latin typeface="Arial" panose="020B0604020202020204" pitchFamily="34" charset="0"/>
                <a:cs typeface="Arial" panose="020B0604020202020204" pitchFamily="34" charset="0"/>
              </a:rPr>
              <a:t>update</a:t>
            </a:r>
            <a:r>
              <a:rPr lang="es-CO" sz="2000" dirty="0">
                <a:latin typeface="Arial" panose="020B0604020202020204" pitchFamily="34" charset="0"/>
                <a:cs typeface="Arial" panose="020B0604020202020204" pitchFamily="34" charset="0"/>
              </a:rPr>
              <a:t>, </a:t>
            </a:r>
            <a:r>
              <a:rPr lang="es-CO" sz="2000" dirty="0" err="1">
                <a:latin typeface="Arial" panose="020B0604020202020204" pitchFamily="34" charset="0"/>
                <a:cs typeface="Arial" panose="020B0604020202020204" pitchFamily="34" charset="0"/>
              </a:rPr>
              <a:t>joins</a:t>
            </a:r>
            <a:r>
              <a:rPr lang="es-CO" sz="2000" dirty="0">
                <a:latin typeface="Arial" panose="020B0604020202020204" pitchFamily="34" charset="0"/>
                <a:cs typeface="Arial" panose="020B0604020202020204" pitchFamily="34" charset="0"/>
              </a:rPr>
              <a:t>, etc.) demostró lo importante que es dominar el lenguaje para consultar, modificar y administrar la información de manera eficiente dentro de una base de datos.</a:t>
            </a:r>
          </a:p>
        </p:txBody>
      </p:sp>
      <p:pic>
        <p:nvPicPr>
          <p:cNvPr id="4" name="Imagen 3">
            <a:extLst>
              <a:ext uri="{FF2B5EF4-FFF2-40B4-BE49-F238E27FC236}">
                <a16:creationId xmlns:a16="http://schemas.microsoft.com/office/drawing/2014/main" id="{395F4391-F609-4C3B-97DC-0A057BDC94B5}"/>
              </a:ext>
            </a:extLst>
          </p:cNvPr>
          <p:cNvPicPr>
            <a:picLocks noChangeAspect="1"/>
          </p:cNvPicPr>
          <p:nvPr/>
        </p:nvPicPr>
        <p:blipFill>
          <a:blip r:embed="rId2"/>
          <a:stretch>
            <a:fillRect/>
          </a:stretch>
        </p:blipFill>
        <p:spPr>
          <a:xfrm>
            <a:off x="11199303" y="5882081"/>
            <a:ext cx="992697" cy="992697"/>
          </a:xfrm>
          <a:prstGeom prst="rect">
            <a:avLst/>
          </a:prstGeom>
        </p:spPr>
      </p:pic>
    </p:spTree>
    <p:extLst>
      <p:ext uri="{BB962C8B-B14F-4D97-AF65-F5344CB8AC3E}">
        <p14:creationId xmlns:p14="http://schemas.microsoft.com/office/powerpoint/2010/main" val="23788872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7C58A8-4E89-447B-93F8-DBA073943335}"/>
              </a:ext>
            </a:extLst>
          </p:cNvPr>
          <p:cNvSpPr>
            <a:spLocks noGrp="1"/>
          </p:cNvSpPr>
          <p:nvPr>
            <p:ph type="title"/>
          </p:nvPr>
        </p:nvSpPr>
        <p:spPr/>
        <p:txBody>
          <a:bodyPr/>
          <a:lstStyle/>
          <a:p>
            <a:r>
              <a:rPr lang="es-MX" dirty="0"/>
              <a:t>Lecciones aprendidas</a:t>
            </a:r>
            <a:endParaRPr lang="es-CO" dirty="0"/>
          </a:p>
        </p:txBody>
      </p:sp>
      <p:sp>
        <p:nvSpPr>
          <p:cNvPr id="3" name="Marcador de contenido 2">
            <a:extLst>
              <a:ext uri="{FF2B5EF4-FFF2-40B4-BE49-F238E27FC236}">
                <a16:creationId xmlns:a16="http://schemas.microsoft.com/office/drawing/2014/main" id="{C78D5B24-B846-4CF0-A68B-196E2B93DA44}"/>
              </a:ext>
            </a:extLst>
          </p:cNvPr>
          <p:cNvSpPr>
            <a:spLocks noGrp="1"/>
          </p:cNvSpPr>
          <p:nvPr>
            <p:ph idx="1"/>
          </p:nvPr>
        </p:nvSpPr>
        <p:spPr/>
        <p:txBody>
          <a:bodyPr>
            <a:normAutofit lnSpcReduction="10000"/>
          </a:bodyPr>
          <a:lstStyle/>
          <a:p>
            <a:r>
              <a:rPr lang="es-CO" sz="2000" dirty="0">
                <a:latin typeface="Arial" panose="020B0604020202020204" pitchFamily="34" charset="0"/>
                <a:cs typeface="Arial" panose="020B0604020202020204" pitchFamily="34" charset="0"/>
              </a:rPr>
              <a:t>Diseñar primero y programar después facilita todo el trabajo; comprender bien el modelo evita tener que corregir errores más adelante.</a:t>
            </a:r>
          </a:p>
          <a:p>
            <a:r>
              <a:rPr lang="es-CO" sz="2000" dirty="0">
                <a:latin typeface="Arial" panose="020B0604020202020204" pitchFamily="34" charset="0"/>
                <a:cs typeface="Arial" panose="020B0604020202020204" pitchFamily="34" charset="0"/>
              </a:rPr>
              <a:t>Usar nombres claros y coherentes en las tablas y campos es fundamental para no confundirse al momento de crear consultas o procedimientos almacenados.</a:t>
            </a:r>
          </a:p>
          <a:p>
            <a:r>
              <a:rPr lang="es-CO" sz="2000" dirty="0">
                <a:latin typeface="Arial" panose="020B0604020202020204" pitchFamily="34" charset="0"/>
                <a:cs typeface="Arial" panose="020B0604020202020204" pitchFamily="34" charset="0"/>
              </a:rPr>
              <a:t>Cada comando SQL tiene su momento de uso, y conocerlos permite resolver diferentes necesidades, desde consultar datos hasta automatizar tareas con procedimientos.</a:t>
            </a:r>
          </a:p>
          <a:p>
            <a:r>
              <a:rPr lang="es-CO" sz="2000" dirty="0">
                <a:latin typeface="Arial" panose="020B0604020202020204" pitchFamily="34" charset="0"/>
                <a:cs typeface="Arial" panose="020B0604020202020204" pitchFamily="34" charset="0"/>
              </a:rPr>
              <a:t>Trabajar con un caso real ayuda a entender mejor la teoría, porque se ve directamente cómo la base de datos puede mejorar la organización y el control de un negocio o actividad cotidiana.</a:t>
            </a:r>
          </a:p>
        </p:txBody>
      </p:sp>
      <p:pic>
        <p:nvPicPr>
          <p:cNvPr id="4" name="Imagen 3">
            <a:extLst>
              <a:ext uri="{FF2B5EF4-FFF2-40B4-BE49-F238E27FC236}">
                <a16:creationId xmlns:a16="http://schemas.microsoft.com/office/drawing/2014/main" id="{DD72C602-8A5A-4A7B-8A2E-9D5AAD2C6BBD}"/>
              </a:ext>
            </a:extLst>
          </p:cNvPr>
          <p:cNvPicPr>
            <a:picLocks noChangeAspect="1"/>
          </p:cNvPicPr>
          <p:nvPr/>
        </p:nvPicPr>
        <p:blipFill>
          <a:blip r:embed="rId2"/>
          <a:stretch>
            <a:fillRect/>
          </a:stretch>
        </p:blipFill>
        <p:spPr>
          <a:xfrm>
            <a:off x="11199303" y="5882081"/>
            <a:ext cx="992697" cy="992697"/>
          </a:xfrm>
          <a:prstGeom prst="rect">
            <a:avLst/>
          </a:prstGeom>
        </p:spPr>
      </p:pic>
    </p:spTree>
    <p:extLst>
      <p:ext uri="{BB962C8B-B14F-4D97-AF65-F5344CB8AC3E}">
        <p14:creationId xmlns:p14="http://schemas.microsoft.com/office/powerpoint/2010/main" val="760297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703DDB27-B2A0-46B6-B82A-440C0EB32072}"/>
              </a:ext>
            </a:extLst>
          </p:cNvPr>
          <p:cNvPicPr>
            <a:picLocks noChangeAspect="1"/>
          </p:cNvPicPr>
          <p:nvPr/>
        </p:nvPicPr>
        <p:blipFill>
          <a:blip r:embed="rId2"/>
          <a:stretch>
            <a:fillRect/>
          </a:stretch>
        </p:blipFill>
        <p:spPr>
          <a:xfrm>
            <a:off x="2667699" y="699"/>
            <a:ext cx="6857301" cy="6857301"/>
          </a:xfrm>
          <a:prstGeom prst="rect">
            <a:avLst/>
          </a:prstGeom>
        </p:spPr>
      </p:pic>
    </p:spTree>
    <p:extLst>
      <p:ext uri="{BB962C8B-B14F-4D97-AF65-F5344CB8AC3E}">
        <p14:creationId xmlns:p14="http://schemas.microsoft.com/office/powerpoint/2010/main" val="825009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DDEDCB-ED0F-4395-BBCE-06BFC6F47993}"/>
              </a:ext>
            </a:extLst>
          </p:cNvPr>
          <p:cNvSpPr>
            <a:spLocks noGrp="1"/>
          </p:cNvSpPr>
          <p:nvPr>
            <p:ph type="title"/>
          </p:nvPr>
        </p:nvSpPr>
        <p:spPr/>
        <p:txBody>
          <a:bodyPr/>
          <a:lstStyle/>
          <a:p>
            <a:r>
              <a:rPr lang="es-MX" dirty="0"/>
              <a:t>Resumen de la problemática</a:t>
            </a:r>
            <a:endParaRPr lang="es-CO" dirty="0"/>
          </a:p>
        </p:txBody>
      </p:sp>
      <p:sp>
        <p:nvSpPr>
          <p:cNvPr id="3" name="Marcador de contenido 2">
            <a:extLst>
              <a:ext uri="{FF2B5EF4-FFF2-40B4-BE49-F238E27FC236}">
                <a16:creationId xmlns:a16="http://schemas.microsoft.com/office/drawing/2014/main" id="{03DCB3C1-9F1C-4545-BAE0-091CE60DEE4A}"/>
              </a:ext>
            </a:extLst>
          </p:cNvPr>
          <p:cNvSpPr>
            <a:spLocks noGrp="1"/>
          </p:cNvSpPr>
          <p:nvPr>
            <p:ph idx="1"/>
          </p:nvPr>
        </p:nvSpPr>
        <p:spPr/>
        <p:txBody>
          <a:bodyPr>
            <a:normAutofit fontScale="92500"/>
          </a:bodyPr>
          <a:lstStyle/>
          <a:p>
            <a:r>
              <a:rPr lang="es-CO" sz="2400" dirty="0">
                <a:latin typeface="Arial" panose="020B0604020202020204" pitchFamily="34" charset="0"/>
                <a:cs typeface="Arial" panose="020B0604020202020204" pitchFamily="34" charset="0"/>
              </a:rPr>
              <a:t>Un taller de soldadura de lleva el registro de sus trabajos, clientes, materiales y pagos de manera manual mediante cuadernos, notas en el celular o conversaciones por WhatsApp.</a:t>
            </a:r>
          </a:p>
          <a:p>
            <a:endParaRPr lang="es-CO" sz="2400" dirty="0">
              <a:latin typeface="Arial" panose="020B0604020202020204" pitchFamily="34" charset="0"/>
              <a:cs typeface="Arial" panose="020B0604020202020204" pitchFamily="34" charset="0"/>
            </a:endParaRPr>
          </a:p>
          <a:p>
            <a:r>
              <a:rPr lang="es-CO" sz="2400" dirty="0">
                <a:latin typeface="Arial" panose="020B0604020202020204" pitchFamily="34" charset="0"/>
                <a:cs typeface="Arial" panose="020B0604020202020204" pitchFamily="34" charset="0"/>
              </a:rPr>
              <a:t>Este manejo informal provoca problemas como: pérdida de información, dificultad para calcular el costo real de cada trabajo, falta de control sobre los materiales utilizados, retrasos en entregas por mala planificación y poca claridad sobre qué clientes tienen pagos pendientes o qué trabajos han sido finalizados.</a:t>
            </a:r>
          </a:p>
        </p:txBody>
      </p:sp>
      <p:pic>
        <p:nvPicPr>
          <p:cNvPr id="4" name="Imagen 3">
            <a:extLst>
              <a:ext uri="{FF2B5EF4-FFF2-40B4-BE49-F238E27FC236}">
                <a16:creationId xmlns:a16="http://schemas.microsoft.com/office/drawing/2014/main" id="{6D21C727-0414-46DD-B1DA-CCDA185CD2B1}"/>
              </a:ext>
            </a:extLst>
          </p:cNvPr>
          <p:cNvPicPr>
            <a:picLocks noChangeAspect="1"/>
          </p:cNvPicPr>
          <p:nvPr/>
        </p:nvPicPr>
        <p:blipFill>
          <a:blip r:embed="rId2"/>
          <a:stretch>
            <a:fillRect/>
          </a:stretch>
        </p:blipFill>
        <p:spPr>
          <a:xfrm>
            <a:off x="11199303" y="5882081"/>
            <a:ext cx="992697" cy="992697"/>
          </a:xfrm>
          <a:prstGeom prst="rect">
            <a:avLst/>
          </a:prstGeom>
        </p:spPr>
      </p:pic>
    </p:spTree>
    <p:extLst>
      <p:ext uri="{BB962C8B-B14F-4D97-AF65-F5344CB8AC3E}">
        <p14:creationId xmlns:p14="http://schemas.microsoft.com/office/powerpoint/2010/main" val="3401208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AF1916-DF64-4279-935A-EABC4E286430}"/>
              </a:ext>
            </a:extLst>
          </p:cNvPr>
          <p:cNvSpPr>
            <a:spLocks noGrp="1"/>
          </p:cNvSpPr>
          <p:nvPr>
            <p:ph type="title"/>
          </p:nvPr>
        </p:nvSpPr>
        <p:spPr/>
        <p:txBody>
          <a:bodyPr/>
          <a:lstStyle/>
          <a:p>
            <a:r>
              <a:rPr lang="es-MX" dirty="0"/>
              <a:t>Modelo MER</a:t>
            </a:r>
            <a:endParaRPr lang="es-CO" dirty="0"/>
          </a:p>
        </p:txBody>
      </p:sp>
      <p:pic>
        <p:nvPicPr>
          <p:cNvPr id="8" name="Marcador de contenido 7">
            <a:extLst>
              <a:ext uri="{FF2B5EF4-FFF2-40B4-BE49-F238E27FC236}">
                <a16:creationId xmlns:a16="http://schemas.microsoft.com/office/drawing/2014/main" id="{97355D6A-3ECE-424B-A6F5-21EAE964FCC0}"/>
              </a:ext>
            </a:extLst>
          </p:cNvPr>
          <p:cNvPicPr>
            <a:picLocks noGrp="1" noChangeAspect="1"/>
          </p:cNvPicPr>
          <p:nvPr>
            <p:ph idx="1"/>
          </p:nvPr>
        </p:nvPicPr>
        <p:blipFill>
          <a:blip r:embed="rId2"/>
          <a:stretch>
            <a:fillRect/>
          </a:stretch>
        </p:blipFill>
        <p:spPr>
          <a:xfrm>
            <a:off x="246547" y="1518408"/>
            <a:ext cx="9258180" cy="4523618"/>
          </a:xfrm>
        </p:spPr>
      </p:pic>
      <p:pic>
        <p:nvPicPr>
          <p:cNvPr id="6" name="Imagen 5">
            <a:extLst>
              <a:ext uri="{FF2B5EF4-FFF2-40B4-BE49-F238E27FC236}">
                <a16:creationId xmlns:a16="http://schemas.microsoft.com/office/drawing/2014/main" id="{56CA4E1E-EB30-4D21-93DF-92465D3F216A}"/>
              </a:ext>
            </a:extLst>
          </p:cNvPr>
          <p:cNvPicPr>
            <a:picLocks noChangeAspect="1"/>
          </p:cNvPicPr>
          <p:nvPr/>
        </p:nvPicPr>
        <p:blipFill>
          <a:blip r:embed="rId3"/>
          <a:stretch>
            <a:fillRect/>
          </a:stretch>
        </p:blipFill>
        <p:spPr>
          <a:xfrm>
            <a:off x="11199303" y="5865303"/>
            <a:ext cx="992697" cy="992697"/>
          </a:xfrm>
          <a:prstGeom prst="rect">
            <a:avLst/>
          </a:prstGeom>
        </p:spPr>
      </p:pic>
    </p:spTree>
    <p:extLst>
      <p:ext uri="{BB962C8B-B14F-4D97-AF65-F5344CB8AC3E}">
        <p14:creationId xmlns:p14="http://schemas.microsoft.com/office/powerpoint/2010/main" val="2565666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AF1916-DF64-4279-935A-EABC4E286430}"/>
              </a:ext>
            </a:extLst>
          </p:cNvPr>
          <p:cNvSpPr>
            <a:spLocks noGrp="1"/>
          </p:cNvSpPr>
          <p:nvPr>
            <p:ph type="title"/>
          </p:nvPr>
        </p:nvSpPr>
        <p:spPr/>
        <p:txBody>
          <a:bodyPr/>
          <a:lstStyle/>
          <a:p>
            <a:r>
              <a:rPr lang="es-MX" dirty="0"/>
              <a:t>Modelo MR</a:t>
            </a:r>
            <a:endParaRPr lang="es-CO" dirty="0"/>
          </a:p>
        </p:txBody>
      </p:sp>
      <p:pic>
        <p:nvPicPr>
          <p:cNvPr id="7" name="Marcador de contenido 6">
            <a:extLst>
              <a:ext uri="{FF2B5EF4-FFF2-40B4-BE49-F238E27FC236}">
                <a16:creationId xmlns:a16="http://schemas.microsoft.com/office/drawing/2014/main" id="{EDF82A4E-9635-45C2-896B-80A88F4D920D}"/>
              </a:ext>
            </a:extLst>
          </p:cNvPr>
          <p:cNvPicPr>
            <a:picLocks noGrp="1" noChangeAspect="1"/>
          </p:cNvPicPr>
          <p:nvPr>
            <p:ph idx="1"/>
          </p:nvPr>
        </p:nvPicPr>
        <p:blipFill>
          <a:blip r:embed="rId2"/>
          <a:stretch>
            <a:fillRect/>
          </a:stretch>
        </p:blipFill>
        <p:spPr>
          <a:xfrm>
            <a:off x="459824" y="1442906"/>
            <a:ext cx="8514955" cy="4148757"/>
          </a:xfrm>
        </p:spPr>
      </p:pic>
      <p:pic>
        <p:nvPicPr>
          <p:cNvPr id="6" name="Imagen 5">
            <a:extLst>
              <a:ext uri="{FF2B5EF4-FFF2-40B4-BE49-F238E27FC236}">
                <a16:creationId xmlns:a16="http://schemas.microsoft.com/office/drawing/2014/main" id="{56CA4E1E-EB30-4D21-93DF-92465D3F216A}"/>
              </a:ext>
            </a:extLst>
          </p:cNvPr>
          <p:cNvPicPr>
            <a:picLocks noChangeAspect="1"/>
          </p:cNvPicPr>
          <p:nvPr/>
        </p:nvPicPr>
        <p:blipFill>
          <a:blip r:embed="rId3"/>
          <a:stretch>
            <a:fillRect/>
          </a:stretch>
        </p:blipFill>
        <p:spPr>
          <a:xfrm>
            <a:off x="11199303" y="5865303"/>
            <a:ext cx="992697" cy="992697"/>
          </a:xfrm>
          <a:prstGeom prst="rect">
            <a:avLst/>
          </a:prstGeom>
        </p:spPr>
      </p:pic>
    </p:spTree>
    <p:extLst>
      <p:ext uri="{BB962C8B-B14F-4D97-AF65-F5344CB8AC3E}">
        <p14:creationId xmlns:p14="http://schemas.microsoft.com/office/powerpoint/2010/main" val="4106483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197CE3-E720-48F4-8EC9-E5D267E25B79}"/>
              </a:ext>
            </a:extLst>
          </p:cNvPr>
          <p:cNvSpPr>
            <a:spLocks noGrp="1"/>
          </p:cNvSpPr>
          <p:nvPr>
            <p:ph type="title"/>
          </p:nvPr>
        </p:nvSpPr>
        <p:spPr/>
        <p:txBody>
          <a:bodyPr>
            <a:normAutofit/>
          </a:bodyPr>
          <a:lstStyle/>
          <a:p>
            <a:r>
              <a:rPr lang="es-MX" dirty="0"/>
              <a:t>Implementación de la base de datos</a:t>
            </a:r>
            <a:endParaRPr lang="es-CO" dirty="0"/>
          </a:p>
        </p:txBody>
      </p:sp>
      <p:sp>
        <p:nvSpPr>
          <p:cNvPr id="3" name="Marcador de contenido 2">
            <a:extLst>
              <a:ext uri="{FF2B5EF4-FFF2-40B4-BE49-F238E27FC236}">
                <a16:creationId xmlns:a16="http://schemas.microsoft.com/office/drawing/2014/main" id="{7381EF43-B609-4AA3-B5BA-B697454BEFBB}"/>
              </a:ext>
            </a:extLst>
          </p:cNvPr>
          <p:cNvSpPr>
            <a:spLocks noGrp="1"/>
          </p:cNvSpPr>
          <p:nvPr>
            <p:ph idx="1"/>
          </p:nvPr>
        </p:nvSpPr>
        <p:spPr/>
        <p:txBody>
          <a:bodyPr>
            <a:normAutofit fontScale="92500" lnSpcReduction="10000"/>
          </a:bodyPr>
          <a:lstStyle/>
          <a:p>
            <a:r>
              <a:rPr lang="es-MX" sz="2400" dirty="0">
                <a:latin typeface="Arial" panose="020B0604020202020204" pitchFamily="34" charset="0"/>
                <a:cs typeface="Arial" panose="020B0604020202020204" pitchFamily="34" charset="0"/>
              </a:rPr>
              <a:t>Gestor de base de datos utilizado:</a:t>
            </a:r>
          </a:p>
          <a:p>
            <a:pPr marL="0" indent="0">
              <a:buNone/>
            </a:pPr>
            <a:r>
              <a:rPr lang="es-MX" sz="2400" dirty="0">
                <a:latin typeface="Arial" panose="020B0604020202020204" pitchFamily="34" charset="0"/>
                <a:cs typeface="Arial" panose="020B0604020202020204" pitchFamily="34" charset="0"/>
              </a:rPr>
              <a:t>MySQL a través de </a:t>
            </a:r>
            <a:r>
              <a:rPr lang="es-MX" sz="2400" dirty="0" err="1">
                <a:latin typeface="Arial" panose="020B0604020202020204" pitchFamily="34" charset="0"/>
                <a:cs typeface="Arial" panose="020B0604020202020204" pitchFamily="34" charset="0"/>
              </a:rPr>
              <a:t>Xampp</a:t>
            </a:r>
            <a:r>
              <a:rPr lang="es-MX" sz="2400" dirty="0">
                <a:latin typeface="Arial" panose="020B0604020202020204" pitchFamily="34" charset="0"/>
                <a:cs typeface="Arial" panose="020B0604020202020204" pitchFamily="34" charset="0"/>
              </a:rPr>
              <a:t> y CMD</a:t>
            </a:r>
          </a:p>
          <a:p>
            <a:pPr marL="0" indent="0">
              <a:buNone/>
            </a:pPr>
            <a:endParaRPr lang="es-MX" sz="2400" dirty="0">
              <a:latin typeface="Arial" panose="020B0604020202020204" pitchFamily="34" charset="0"/>
              <a:cs typeface="Arial" panose="020B0604020202020204" pitchFamily="34" charset="0"/>
            </a:endParaRPr>
          </a:p>
          <a:p>
            <a:r>
              <a:rPr lang="es-MX" sz="2400" dirty="0">
                <a:latin typeface="Arial" panose="020B0604020202020204" pitchFamily="34" charset="0"/>
                <a:cs typeface="Arial" panose="020B0604020202020204" pitchFamily="34" charset="0"/>
              </a:rPr>
              <a:t>Justificación:</a:t>
            </a:r>
          </a:p>
          <a:p>
            <a:pPr marL="0" indent="0">
              <a:buNone/>
            </a:pPr>
            <a:r>
              <a:rPr lang="es-CO" sz="2400" dirty="0">
                <a:latin typeface="Arial" panose="020B0604020202020204" pitchFamily="34" charset="0"/>
                <a:cs typeface="Arial" panose="020B0604020202020204" pitchFamily="34" charset="0"/>
              </a:rPr>
              <a:t>Es la base de datos manejada por nuestra universidad y en mi opinión en comparación con otros gestores de bases de datos me parece más indicada para aprender sobre los comandos MySQL, ya que todo debe hacerse a mano y puedes familiarizar con los comandos y así al aprender otros gestores será mucho más fácil manejarlos.</a:t>
            </a:r>
            <a:endParaRPr lang="es-MX" sz="2400" dirty="0">
              <a:latin typeface="Arial" panose="020B0604020202020204" pitchFamily="34" charset="0"/>
              <a:cs typeface="Arial" panose="020B0604020202020204" pitchFamily="34" charset="0"/>
            </a:endParaRPr>
          </a:p>
        </p:txBody>
      </p:sp>
      <p:pic>
        <p:nvPicPr>
          <p:cNvPr id="4" name="Imagen 3">
            <a:extLst>
              <a:ext uri="{FF2B5EF4-FFF2-40B4-BE49-F238E27FC236}">
                <a16:creationId xmlns:a16="http://schemas.microsoft.com/office/drawing/2014/main" id="{F99BAD92-4ADC-4409-8D2B-12E2B78B9231}"/>
              </a:ext>
            </a:extLst>
          </p:cNvPr>
          <p:cNvPicPr>
            <a:picLocks noChangeAspect="1"/>
          </p:cNvPicPr>
          <p:nvPr/>
        </p:nvPicPr>
        <p:blipFill>
          <a:blip r:embed="rId2"/>
          <a:stretch>
            <a:fillRect/>
          </a:stretch>
        </p:blipFill>
        <p:spPr>
          <a:xfrm>
            <a:off x="11199303" y="5865303"/>
            <a:ext cx="992697" cy="992697"/>
          </a:xfrm>
          <a:prstGeom prst="rect">
            <a:avLst/>
          </a:prstGeom>
        </p:spPr>
      </p:pic>
      <p:pic>
        <p:nvPicPr>
          <p:cNvPr id="5" name="Imagen 4">
            <a:extLst>
              <a:ext uri="{FF2B5EF4-FFF2-40B4-BE49-F238E27FC236}">
                <a16:creationId xmlns:a16="http://schemas.microsoft.com/office/drawing/2014/main" id="{D586E50D-509F-490C-A5AD-50D8903570A4}"/>
              </a:ext>
            </a:extLst>
          </p:cNvPr>
          <p:cNvPicPr>
            <a:picLocks noChangeAspect="1"/>
          </p:cNvPicPr>
          <p:nvPr/>
        </p:nvPicPr>
        <p:blipFill>
          <a:blip r:embed="rId3"/>
          <a:stretch>
            <a:fillRect/>
          </a:stretch>
        </p:blipFill>
        <p:spPr>
          <a:xfrm>
            <a:off x="5987555" y="2028650"/>
            <a:ext cx="1503814" cy="1503814"/>
          </a:xfrm>
          <a:prstGeom prst="rect">
            <a:avLst/>
          </a:prstGeom>
        </p:spPr>
      </p:pic>
    </p:spTree>
    <p:extLst>
      <p:ext uri="{BB962C8B-B14F-4D97-AF65-F5344CB8AC3E}">
        <p14:creationId xmlns:p14="http://schemas.microsoft.com/office/powerpoint/2010/main" val="3181739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8661E9AF-93F9-4A77-BED6-867CD873B8F8}"/>
              </a:ext>
            </a:extLst>
          </p:cNvPr>
          <p:cNvSpPr>
            <a:spLocks noGrp="1"/>
          </p:cNvSpPr>
          <p:nvPr>
            <p:ph type="title"/>
          </p:nvPr>
        </p:nvSpPr>
        <p:spPr>
          <a:xfrm>
            <a:off x="838200" y="18256"/>
            <a:ext cx="10515600" cy="662782"/>
          </a:xfrm>
        </p:spPr>
        <p:txBody>
          <a:bodyPr>
            <a:normAutofit/>
          </a:bodyPr>
          <a:lstStyle/>
          <a:p>
            <a:r>
              <a:rPr lang="es-MX" dirty="0"/>
              <a:t>Consultas MySQL</a:t>
            </a:r>
            <a:endParaRPr lang="es-CO" dirty="0"/>
          </a:p>
        </p:txBody>
      </p:sp>
      <p:sp>
        <p:nvSpPr>
          <p:cNvPr id="5" name="Marcador de contenido 4">
            <a:extLst>
              <a:ext uri="{FF2B5EF4-FFF2-40B4-BE49-F238E27FC236}">
                <a16:creationId xmlns:a16="http://schemas.microsoft.com/office/drawing/2014/main" id="{19E05505-AD35-4488-8114-7074BBDD2F86}"/>
              </a:ext>
            </a:extLst>
          </p:cNvPr>
          <p:cNvSpPr>
            <a:spLocks noGrp="1"/>
          </p:cNvSpPr>
          <p:nvPr>
            <p:ph sz="half" idx="1"/>
          </p:nvPr>
        </p:nvSpPr>
        <p:spPr>
          <a:xfrm>
            <a:off x="838200" y="753764"/>
            <a:ext cx="5181600" cy="4351338"/>
          </a:xfrm>
        </p:spPr>
        <p:txBody>
          <a:bodyPr>
            <a:normAutofit/>
          </a:bodyPr>
          <a:lstStyle/>
          <a:p>
            <a:r>
              <a:rPr lang="es-CO" sz="1400" dirty="0">
                <a:latin typeface="Arial" panose="020B0604020202020204" pitchFamily="34" charset="0"/>
                <a:cs typeface="Arial" panose="020B0604020202020204" pitchFamily="34" charset="0"/>
              </a:rPr>
              <a:t>Listar todos los clientes registrados</a:t>
            </a:r>
          </a:p>
          <a:p>
            <a:r>
              <a:rPr lang="es-CO" sz="1400" dirty="0">
                <a:latin typeface="Arial" panose="020B0604020202020204" pitchFamily="34" charset="0"/>
                <a:cs typeface="Arial" panose="020B0604020202020204" pitchFamily="34" charset="0"/>
              </a:rPr>
              <a:t>Análisis:</a:t>
            </a:r>
          </a:p>
          <a:p>
            <a:pPr marL="0" indent="0">
              <a:buNone/>
            </a:pPr>
            <a:r>
              <a:rPr lang="es-CO" sz="1400" dirty="0">
                <a:latin typeface="Arial" panose="020B0604020202020204" pitchFamily="34" charset="0"/>
                <a:cs typeface="Arial" panose="020B0604020202020204" pitchFamily="34" charset="0"/>
              </a:rPr>
              <a:t>1. Qué se desea consultar y de qué tablas:</a:t>
            </a:r>
          </a:p>
          <a:p>
            <a:pPr marL="0" indent="0">
              <a:buNone/>
            </a:pPr>
            <a:r>
              <a:rPr lang="es-CO" sz="1400" dirty="0">
                <a:latin typeface="Arial" panose="020B0604020202020204" pitchFamily="34" charset="0"/>
                <a:cs typeface="Arial" panose="020B0604020202020204" pitchFamily="34" charset="0"/>
              </a:rPr>
              <a:t>Campos: </a:t>
            </a:r>
            <a:r>
              <a:rPr lang="es-CO" sz="1400" dirty="0" err="1">
                <a:latin typeface="Arial" panose="020B0604020202020204" pitchFamily="34" charset="0"/>
                <a:cs typeface="Arial" panose="020B0604020202020204" pitchFamily="34" charset="0"/>
              </a:rPr>
              <a:t>id_cliente</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nombre_cliente</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telefono</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direccion</a:t>
            </a:r>
            <a:r>
              <a:rPr lang="es-CO" sz="1400" dirty="0">
                <a:latin typeface="Arial" panose="020B0604020202020204" pitchFamily="34" charset="0"/>
                <a:cs typeface="Arial" panose="020B0604020202020204" pitchFamily="34" charset="0"/>
              </a:rPr>
              <a:t>.</a:t>
            </a:r>
          </a:p>
          <a:p>
            <a:pPr marL="0" indent="0">
              <a:buNone/>
            </a:pPr>
            <a:r>
              <a:rPr lang="es-CO" sz="1400" dirty="0">
                <a:latin typeface="Arial" panose="020B0604020202020204" pitchFamily="34" charset="0"/>
                <a:cs typeface="Arial" panose="020B0604020202020204" pitchFamily="34" charset="0"/>
              </a:rPr>
              <a:t>2. Tablas involucradas: clientes</a:t>
            </a:r>
          </a:p>
          <a:p>
            <a:pPr marL="0" indent="0">
              <a:buNone/>
            </a:pPr>
            <a:r>
              <a:rPr lang="es-CO" sz="1400" dirty="0">
                <a:latin typeface="Arial" panose="020B0604020202020204" pitchFamily="34" charset="0"/>
                <a:cs typeface="Arial" panose="020B0604020202020204" pitchFamily="34" charset="0"/>
              </a:rPr>
              <a:t>3. Condición: ninguna</a:t>
            </a:r>
          </a:p>
          <a:p>
            <a:pPr marL="0" indent="0">
              <a:buNone/>
            </a:pPr>
            <a:r>
              <a:rPr lang="es-CO" sz="1400" dirty="0">
                <a:latin typeface="Arial" panose="020B0604020202020204" pitchFamily="34" charset="0"/>
                <a:cs typeface="Arial" panose="020B0604020202020204" pitchFamily="34" charset="0"/>
              </a:rPr>
              <a:t>4. Relación: No Aplica</a:t>
            </a:r>
          </a:p>
          <a:p>
            <a:pPr marL="0" indent="0">
              <a:buNone/>
            </a:pPr>
            <a:r>
              <a:rPr lang="es-CO" sz="1400" dirty="0">
                <a:latin typeface="Arial" panose="020B0604020202020204" pitchFamily="34" charset="0"/>
                <a:cs typeface="Arial" panose="020B0604020202020204" pitchFamily="34" charset="0"/>
              </a:rPr>
              <a:t>5. Comando = </a:t>
            </a:r>
            <a:r>
              <a:rPr lang="es-CO" sz="1400" dirty="0" err="1">
                <a:latin typeface="Arial" panose="020B0604020202020204" pitchFamily="34" charset="0"/>
                <a:cs typeface="Arial" panose="020B0604020202020204" pitchFamily="34" charset="0"/>
              </a:rPr>
              <a:t>select</a:t>
            </a:r>
            <a:endParaRPr lang="es-CO" sz="1400" dirty="0">
              <a:latin typeface="Arial" panose="020B0604020202020204" pitchFamily="34" charset="0"/>
              <a:cs typeface="Arial" panose="020B0604020202020204" pitchFamily="34" charset="0"/>
            </a:endParaRPr>
          </a:p>
          <a:p>
            <a:r>
              <a:rPr lang="es-CO" sz="1400" dirty="0">
                <a:latin typeface="Arial" panose="020B0604020202020204" pitchFamily="34" charset="0"/>
                <a:cs typeface="Arial" panose="020B0604020202020204" pitchFamily="34" charset="0"/>
              </a:rPr>
              <a:t>Sintaxis:</a:t>
            </a:r>
          </a:p>
          <a:p>
            <a:pPr marL="0" indent="0">
              <a:buNone/>
            </a:pPr>
            <a:r>
              <a:rPr lang="es-CO" sz="1400" dirty="0" err="1">
                <a:latin typeface="Arial" panose="020B0604020202020204" pitchFamily="34" charset="0"/>
                <a:cs typeface="Arial" panose="020B0604020202020204" pitchFamily="34" charset="0"/>
              </a:rPr>
              <a:t>select</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id_cliente</a:t>
            </a:r>
            <a:r>
              <a:rPr lang="es-CO" sz="1400" dirty="0">
                <a:latin typeface="Arial" panose="020B0604020202020204" pitchFamily="34" charset="0"/>
                <a:cs typeface="Arial" panose="020B0604020202020204" pitchFamily="34" charset="0"/>
              </a:rPr>
              <a:t> 'ID', </a:t>
            </a:r>
            <a:r>
              <a:rPr lang="es-CO" sz="1400" dirty="0" err="1">
                <a:latin typeface="Arial" panose="020B0604020202020204" pitchFamily="34" charset="0"/>
                <a:cs typeface="Arial" panose="020B0604020202020204" pitchFamily="34" charset="0"/>
              </a:rPr>
              <a:t>nombre_cliente</a:t>
            </a:r>
            <a:r>
              <a:rPr lang="es-CO" sz="1400" dirty="0">
                <a:latin typeface="Arial" panose="020B0604020202020204" pitchFamily="34" charset="0"/>
                <a:cs typeface="Arial" panose="020B0604020202020204" pitchFamily="34" charset="0"/>
              </a:rPr>
              <a:t> 'Nombre', teléfono 'Teléfono', dirección 'Dirección' </a:t>
            </a:r>
            <a:r>
              <a:rPr lang="es-CO" sz="1400" dirty="0" err="1">
                <a:latin typeface="Arial" panose="020B0604020202020204" pitchFamily="34" charset="0"/>
                <a:cs typeface="Arial" panose="020B0604020202020204" pitchFamily="34" charset="0"/>
              </a:rPr>
              <a:t>from</a:t>
            </a:r>
            <a:r>
              <a:rPr lang="es-CO" sz="1400" dirty="0">
                <a:latin typeface="Arial" panose="020B0604020202020204" pitchFamily="34" charset="0"/>
                <a:cs typeface="Arial" panose="020B0604020202020204" pitchFamily="34" charset="0"/>
              </a:rPr>
              <a:t> clientes;</a:t>
            </a:r>
          </a:p>
        </p:txBody>
      </p:sp>
      <p:sp>
        <p:nvSpPr>
          <p:cNvPr id="6" name="Marcador de contenido 5">
            <a:extLst>
              <a:ext uri="{FF2B5EF4-FFF2-40B4-BE49-F238E27FC236}">
                <a16:creationId xmlns:a16="http://schemas.microsoft.com/office/drawing/2014/main" id="{51ED9270-269F-4DA2-9BCF-699A1C178044}"/>
              </a:ext>
            </a:extLst>
          </p:cNvPr>
          <p:cNvSpPr>
            <a:spLocks noGrp="1"/>
          </p:cNvSpPr>
          <p:nvPr>
            <p:ph sz="half" idx="2"/>
          </p:nvPr>
        </p:nvSpPr>
        <p:spPr>
          <a:xfrm>
            <a:off x="5769528" y="753764"/>
            <a:ext cx="6019800" cy="4351338"/>
          </a:xfrm>
        </p:spPr>
        <p:txBody>
          <a:bodyPr>
            <a:normAutofit/>
          </a:bodyPr>
          <a:lstStyle/>
          <a:p>
            <a:r>
              <a:rPr lang="es-CO" sz="1400" dirty="0">
                <a:latin typeface="Arial" panose="020B0604020202020204" pitchFamily="34" charset="0"/>
                <a:cs typeface="Arial" panose="020B0604020202020204" pitchFamily="34" charset="0"/>
              </a:rPr>
              <a:t>Calcular el valor total de materiales por trabajo</a:t>
            </a:r>
          </a:p>
          <a:p>
            <a:r>
              <a:rPr lang="es-CO" sz="1400" dirty="0">
                <a:latin typeface="Arial" panose="020B0604020202020204" pitchFamily="34" charset="0"/>
                <a:cs typeface="Arial" panose="020B0604020202020204" pitchFamily="34" charset="0"/>
              </a:rPr>
              <a:t>Análisis:</a:t>
            </a:r>
          </a:p>
          <a:p>
            <a:pPr marL="0" indent="0">
              <a:buNone/>
            </a:pPr>
            <a:r>
              <a:rPr lang="es-CO" sz="1400" dirty="0">
                <a:latin typeface="Arial" panose="020B0604020202020204" pitchFamily="34" charset="0"/>
                <a:cs typeface="Arial" panose="020B0604020202020204" pitchFamily="34" charset="0"/>
              </a:rPr>
              <a:t>1. Qué se desea consultar: Total de materiales utilizados en cada trabajo.</a:t>
            </a:r>
          </a:p>
          <a:p>
            <a:pPr marL="0" indent="0">
              <a:buNone/>
            </a:pPr>
            <a:r>
              <a:rPr lang="es-CO" sz="1400" dirty="0">
                <a:latin typeface="Arial" panose="020B0604020202020204" pitchFamily="34" charset="0"/>
                <a:cs typeface="Arial" panose="020B0604020202020204" pitchFamily="34" charset="0"/>
              </a:rPr>
              <a:t>2. Tablas involucradas: </a:t>
            </a:r>
            <a:r>
              <a:rPr lang="es-CO" sz="1400" dirty="0" err="1">
                <a:latin typeface="Arial" panose="020B0604020202020204" pitchFamily="34" charset="0"/>
                <a:cs typeface="Arial" panose="020B0604020202020204" pitchFamily="34" charset="0"/>
              </a:rPr>
              <a:t>detalle_material_trabajo</a:t>
            </a:r>
            <a:r>
              <a:rPr lang="es-CO" sz="1400" dirty="0">
                <a:latin typeface="Arial" panose="020B0604020202020204" pitchFamily="34" charset="0"/>
                <a:cs typeface="Arial" panose="020B0604020202020204" pitchFamily="34" charset="0"/>
              </a:rPr>
              <a:t>, materiales.</a:t>
            </a:r>
          </a:p>
          <a:p>
            <a:pPr marL="0" indent="0">
              <a:buNone/>
            </a:pPr>
            <a:r>
              <a:rPr lang="es-CO" sz="1400" dirty="0">
                <a:latin typeface="Arial" panose="020B0604020202020204" pitchFamily="34" charset="0"/>
                <a:cs typeface="Arial" panose="020B0604020202020204" pitchFamily="34" charset="0"/>
              </a:rPr>
              <a:t>3. Condición: ninguna</a:t>
            </a:r>
          </a:p>
          <a:p>
            <a:pPr marL="0" indent="0">
              <a:buNone/>
            </a:pPr>
            <a:r>
              <a:rPr lang="es-CO" sz="1400" dirty="0">
                <a:latin typeface="Arial" panose="020B0604020202020204" pitchFamily="34" charset="0"/>
                <a:cs typeface="Arial" panose="020B0604020202020204" pitchFamily="34" charset="0"/>
              </a:rPr>
              <a:t>4. Relación: </a:t>
            </a:r>
            <a:r>
              <a:rPr lang="es-CO" sz="1400" dirty="0" err="1">
                <a:latin typeface="Arial" panose="020B0604020202020204" pitchFamily="34" charset="0"/>
                <a:cs typeface="Arial" panose="020B0604020202020204" pitchFamily="34" charset="0"/>
              </a:rPr>
              <a:t>detalle_material_trabajo.id_material</a:t>
            </a:r>
            <a:r>
              <a:rPr lang="es-CO" sz="1400" dirty="0">
                <a:latin typeface="Arial" panose="020B0604020202020204" pitchFamily="34" charset="0"/>
                <a:cs typeface="Arial" panose="020B0604020202020204" pitchFamily="34" charset="0"/>
              </a:rPr>
              <a:t> = </a:t>
            </a:r>
            <a:r>
              <a:rPr lang="es-CO" sz="1400" dirty="0" err="1">
                <a:latin typeface="Arial" panose="020B0604020202020204" pitchFamily="34" charset="0"/>
                <a:cs typeface="Arial" panose="020B0604020202020204" pitchFamily="34" charset="0"/>
              </a:rPr>
              <a:t>materiales.id_material</a:t>
            </a:r>
            <a:r>
              <a:rPr lang="es-CO" sz="1400" dirty="0">
                <a:latin typeface="Arial" panose="020B0604020202020204" pitchFamily="34" charset="0"/>
                <a:cs typeface="Arial" panose="020B0604020202020204" pitchFamily="34" charset="0"/>
              </a:rPr>
              <a:t>.</a:t>
            </a:r>
          </a:p>
          <a:p>
            <a:pPr marL="0" indent="0">
              <a:buNone/>
            </a:pPr>
            <a:r>
              <a:rPr lang="es-CO" sz="1400" dirty="0">
                <a:latin typeface="Arial" panose="020B0604020202020204" pitchFamily="34" charset="0"/>
                <a:cs typeface="Arial" panose="020B0604020202020204" pitchFamily="34" charset="0"/>
              </a:rPr>
              <a:t>5. Comando = </a:t>
            </a:r>
            <a:r>
              <a:rPr lang="es-CO" sz="1400" dirty="0" err="1">
                <a:latin typeface="Arial" panose="020B0604020202020204" pitchFamily="34" charset="0"/>
                <a:cs typeface="Arial" panose="020B0604020202020204" pitchFamily="34" charset="0"/>
              </a:rPr>
              <a:t>select</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join</a:t>
            </a:r>
            <a:r>
              <a:rPr lang="es-CO" sz="1400" dirty="0">
                <a:latin typeface="Arial" panose="020B0604020202020204" pitchFamily="34" charset="0"/>
                <a:cs typeface="Arial" panose="020B0604020202020204" pitchFamily="34" charset="0"/>
              </a:rPr>
              <a:t>, sum y </a:t>
            </a:r>
            <a:r>
              <a:rPr lang="es-CO" sz="1400" dirty="0" err="1">
                <a:latin typeface="Arial" panose="020B0604020202020204" pitchFamily="34" charset="0"/>
                <a:cs typeface="Arial" panose="020B0604020202020204" pitchFamily="34" charset="0"/>
              </a:rPr>
              <a:t>group</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by</a:t>
            </a:r>
            <a:r>
              <a:rPr lang="es-CO" sz="1400" dirty="0">
                <a:latin typeface="Arial" panose="020B0604020202020204" pitchFamily="34" charset="0"/>
                <a:cs typeface="Arial" panose="020B0604020202020204" pitchFamily="34" charset="0"/>
              </a:rPr>
              <a:t>.</a:t>
            </a:r>
          </a:p>
          <a:p>
            <a:r>
              <a:rPr lang="es-CO" sz="1400" dirty="0">
                <a:latin typeface="Arial" panose="020B0604020202020204" pitchFamily="34" charset="0"/>
                <a:cs typeface="Arial" panose="020B0604020202020204" pitchFamily="34" charset="0"/>
              </a:rPr>
              <a:t>Sintaxis:</a:t>
            </a:r>
          </a:p>
          <a:p>
            <a:pPr marL="0" indent="0">
              <a:buNone/>
            </a:pPr>
            <a:r>
              <a:rPr lang="es-CO" sz="1400" dirty="0" err="1">
                <a:latin typeface="Arial" panose="020B0604020202020204" pitchFamily="34" charset="0"/>
                <a:cs typeface="Arial" panose="020B0604020202020204" pitchFamily="34" charset="0"/>
              </a:rPr>
              <a:t>select</a:t>
            </a:r>
            <a:r>
              <a:rPr lang="es-CO" sz="1400" dirty="0">
                <a:latin typeface="Arial" panose="020B0604020202020204" pitchFamily="34" charset="0"/>
                <a:cs typeface="Arial" panose="020B0604020202020204" pitchFamily="34" charset="0"/>
              </a:rPr>
              <a:t> detalle_material_trabajo.id_trabajo2 'Trabajo', sum(</a:t>
            </a:r>
            <a:r>
              <a:rPr lang="es-CO" sz="1400" dirty="0" err="1">
                <a:latin typeface="Arial" panose="020B0604020202020204" pitchFamily="34" charset="0"/>
                <a:cs typeface="Arial" panose="020B0604020202020204" pitchFamily="34" charset="0"/>
              </a:rPr>
              <a:t>detalle_material_trabajo.cantidad_usada</a:t>
            </a:r>
            <a:r>
              <a:rPr lang="es-CO" sz="1400" dirty="0">
                <a:latin typeface="Arial" panose="020B0604020202020204" pitchFamily="34" charset="0"/>
                <a:cs typeface="Arial" panose="020B0604020202020204" pitchFamily="34" charset="0"/>
              </a:rPr>
              <a:t> * </a:t>
            </a:r>
            <a:r>
              <a:rPr lang="es-CO" sz="1400" dirty="0" err="1">
                <a:latin typeface="Arial" panose="020B0604020202020204" pitchFamily="34" charset="0"/>
                <a:cs typeface="Arial" panose="020B0604020202020204" pitchFamily="34" charset="0"/>
              </a:rPr>
              <a:t>materiales.costo_unitario</a:t>
            </a:r>
            <a:r>
              <a:rPr lang="es-CO" sz="1400" dirty="0">
                <a:latin typeface="Arial" panose="020B0604020202020204" pitchFamily="34" charset="0"/>
                <a:cs typeface="Arial" panose="020B0604020202020204" pitchFamily="34" charset="0"/>
              </a:rPr>
              <a:t>) 'Total Materiales' </a:t>
            </a:r>
            <a:r>
              <a:rPr lang="es-CO" sz="1400" dirty="0" err="1">
                <a:latin typeface="Arial" panose="020B0604020202020204" pitchFamily="34" charset="0"/>
                <a:cs typeface="Arial" panose="020B0604020202020204" pitchFamily="34" charset="0"/>
              </a:rPr>
              <a:t>from</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detalle_material_trabajo</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inner</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join</a:t>
            </a:r>
            <a:r>
              <a:rPr lang="es-CO" sz="1400" dirty="0">
                <a:latin typeface="Arial" panose="020B0604020202020204" pitchFamily="34" charset="0"/>
                <a:cs typeface="Arial" panose="020B0604020202020204" pitchFamily="34" charset="0"/>
              </a:rPr>
              <a:t> materiales </a:t>
            </a:r>
            <a:r>
              <a:rPr lang="es-CO" sz="1400" dirty="0" err="1">
                <a:latin typeface="Arial" panose="020B0604020202020204" pitchFamily="34" charset="0"/>
                <a:cs typeface="Arial" panose="020B0604020202020204" pitchFamily="34" charset="0"/>
              </a:rPr>
              <a:t>on</a:t>
            </a:r>
            <a:r>
              <a:rPr lang="es-CO" sz="1400" dirty="0">
                <a:latin typeface="Arial" panose="020B0604020202020204" pitchFamily="34" charset="0"/>
                <a:cs typeface="Arial" panose="020B0604020202020204" pitchFamily="34" charset="0"/>
              </a:rPr>
              <a:t> detalle_material_trabajo.id_material1 = </a:t>
            </a:r>
            <a:r>
              <a:rPr lang="es-CO" sz="1400" dirty="0" err="1">
                <a:latin typeface="Arial" panose="020B0604020202020204" pitchFamily="34" charset="0"/>
                <a:cs typeface="Arial" panose="020B0604020202020204" pitchFamily="34" charset="0"/>
              </a:rPr>
              <a:t>materiales.id_material</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group</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by</a:t>
            </a:r>
            <a:r>
              <a:rPr lang="es-CO" sz="1400" dirty="0">
                <a:latin typeface="Arial" panose="020B0604020202020204" pitchFamily="34" charset="0"/>
                <a:cs typeface="Arial" panose="020B0604020202020204" pitchFamily="34" charset="0"/>
              </a:rPr>
              <a:t> detalle_material_trabajo.id_trabajo2;</a:t>
            </a:r>
          </a:p>
          <a:p>
            <a:pPr marL="0" indent="0">
              <a:buNone/>
            </a:pPr>
            <a:endParaRPr lang="es-CO" sz="1400" dirty="0">
              <a:latin typeface="Arial" panose="020B0604020202020204" pitchFamily="34" charset="0"/>
              <a:cs typeface="Arial" panose="020B0604020202020204" pitchFamily="34" charset="0"/>
            </a:endParaRPr>
          </a:p>
        </p:txBody>
      </p:sp>
      <p:pic>
        <p:nvPicPr>
          <p:cNvPr id="8" name="Imagen 7">
            <a:extLst>
              <a:ext uri="{FF2B5EF4-FFF2-40B4-BE49-F238E27FC236}">
                <a16:creationId xmlns:a16="http://schemas.microsoft.com/office/drawing/2014/main" id="{BD6580AA-5722-47A8-B8C5-CBC258DD24C1}"/>
              </a:ext>
            </a:extLst>
          </p:cNvPr>
          <p:cNvPicPr>
            <a:picLocks noChangeAspect="1"/>
          </p:cNvPicPr>
          <p:nvPr/>
        </p:nvPicPr>
        <p:blipFill>
          <a:blip r:embed="rId2"/>
          <a:stretch>
            <a:fillRect/>
          </a:stretch>
        </p:blipFill>
        <p:spPr>
          <a:xfrm>
            <a:off x="1066499" y="4592156"/>
            <a:ext cx="3815895" cy="2131589"/>
          </a:xfrm>
          <a:prstGeom prst="rect">
            <a:avLst/>
          </a:prstGeom>
        </p:spPr>
      </p:pic>
      <p:pic>
        <p:nvPicPr>
          <p:cNvPr id="10" name="Imagen 9">
            <a:extLst>
              <a:ext uri="{FF2B5EF4-FFF2-40B4-BE49-F238E27FC236}">
                <a16:creationId xmlns:a16="http://schemas.microsoft.com/office/drawing/2014/main" id="{E6AAF65F-BC87-44F0-9819-EC3FF323BDFF}"/>
              </a:ext>
            </a:extLst>
          </p:cNvPr>
          <p:cNvPicPr>
            <a:picLocks noChangeAspect="1"/>
          </p:cNvPicPr>
          <p:nvPr/>
        </p:nvPicPr>
        <p:blipFill>
          <a:blip r:embed="rId3"/>
          <a:stretch>
            <a:fillRect/>
          </a:stretch>
        </p:blipFill>
        <p:spPr>
          <a:xfrm>
            <a:off x="8783310" y="4432656"/>
            <a:ext cx="2415993" cy="2400097"/>
          </a:xfrm>
          <a:prstGeom prst="rect">
            <a:avLst/>
          </a:prstGeom>
        </p:spPr>
      </p:pic>
      <p:pic>
        <p:nvPicPr>
          <p:cNvPr id="11" name="Imagen 10">
            <a:extLst>
              <a:ext uri="{FF2B5EF4-FFF2-40B4-BE49-F238E27FC236}">
                <a16:creationId xmlns:a16="http://schemas.microsoft.com/office/drawing/2014/main" id="{19C0FF2B-FBC9-4830-9CEA-DF83E3D4A37F}"/>
              </a:ext>
            </a:extLst>
          </p:cNvPr>
          <p:cNvPicPr>
            <a:picLocks noChangeAspect="1"/>
          </p:cNvPicPr>
          <p:nvPr/>
        </p:nvPicPr>
        <p:blipFill>
          <a:blip r:embed="rId4"/>
          <a:stretch>
            <a:fillRect/>
          </a:stretch>
        </p:blipFill>
        <p:spPr>
          <a:xfrm>
            <a:off x="11199303" y="5882081"/>
            <a:ext cx="992697" cy="992697"/>
          </a:xfrm>
          <a:prstGeom prst="rect">
            <a:avLst/>
          </a:prstGeom>
        </p:spPr>
      </p:pic>
    </p:spTree>
    <p:extLst>
      <p:ext uri="{BB962C8B-B14F-4D97-AF65-F5344CB8AC3E}">
        <p14:creationId xmlns:p14="http://schemas.microsoft.com/office/powerpoint/2010/main" val="1235900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8661E9AF-93F9-4A77-BED6-867CD873B8F8}"/>
              </a:ext>
            </a:extLst>
          </p:cNvPr>
          <p:cNvSpPr>
            <a:spLocks noGrp="1"/>
          </p:cNvSpPr>
          <p:nvPr>
            <p:ph type="title"/>
          </p:nvPr>
        </p:nvSpPr>
        <p:spPr>
          <a:xfrm>
            <a:off x="838200" y="18256"/>
            <a:ext cx="10515600" cy="662782"/>
          </a:xfrm>
        </p:spPr>
        <p:txBody>
          <a:bodyPr>
            <a:normAutofit/>
          </a:bodyPr>
          <a:lstStyle/>
          <a:p>
            <a:r>
              <a:rPr lang="es-MX" dirty="0"/>
              <a:t>Consultas MySQL</a:t>
            </a:r>
            <a:endParaRPr lang="es-CO" dirty="0"/>
          </a:p>
        </p:txBody>
      </p:sp>
      <p:sp>
        <p:nvSpPr>
          <p:cNvPr id="5" name="Marcador de contenido 4">
            <a:extLst>
              <a:ext uri="{FF2B5EF4-FFF2-40B4-BE49-F238E27FC236}">
                <a16:creationId xmlns:a16="http://schemas.microsoft.com/office/drawing/2014/main" id="{19E05505-AD35-4488-8114-7074BBDD2F86}"/>
              </a:ext>
            </a:extLst>
          </p:cNvPr>
          <p:cNvSpPr>
            <a:spLocks noGrp="1"/>
          </p:cNvSpPr>
          <p:nvPr>
            <p:ph sz="half" idx="1"/>
          </p:nvPr>
        </p:nvSpPr>
        <p:spPr>
          <a:xfrm>
            <a:off x="838200" y="753764"/>
            <a:ext cx="5181600" cy="4351338"/>
          </a:xfrm>
        </p:spPr>
        <p:txBody>
          <a:bodyPr>
            <a:normAutofit/>
          </a:bodyPr>
          <a:lstStyle/>
          <a:p>
            <a:r>
              <a:rPr lang="es-CO" sz="1400" dirty="0">
                <a:latin typeface="Arial" panose="020B0604020202020204" pitchFamily="34" charset="0"/>
                <a:cs typeface="Arial" panose="020B0604020202020204" pitchFamily="34" charset="0"/>
              </a:rPr>
              <a:t>Actualizar el precio de un material aumentando 10%</a:t>
            </a:r>
          </a:p>
          <a:p>
            <a:r>
              <a:rPr lang="es-CO" sz="1400" dirty="0">
                <a:latin typeface="Arial" panose="020B0604020202020204" pitchFamily="34" charset="0"/>
                <a:cs typeface="Arial" panose="020B0604020202020204" pitchFamily="34" charset="0"/>
              </a:rPr>
              <a:t>Análisis:</a:t>
            </a:r>
          </a:p>
          <a:p>
            <a:pPr marL="0" indent="0">
              <a:buNone/>
            </a:pPr>
            <a:r>
              <a:rPr lang="es-CO" sz="1400" dirty="0">
                <a:latin typeface="Arial" panose="020B0604020202020204" pitchFamily="34" charset="0"/>
                <a:cs typeface="Arial" panose="020B0604020202020204" pitchFamily="34" charset="0"/>
              </a:rPr>
              <a:t>1. Campo a reemplazar: </a:t>
            </a:r>
            <a:r>
              <a:rPr lang="es-CO" sz="1400" dirty="0" err="1">
                <a:latin typeface="Arial" panose="020B0604020202020204" pitchFamily="34" charset="0"/>
                <a:cs typeface="Arial" panose="020B0604020202020204" pitchFamily="34" charset="0"/>
              </a:rPr>
              <a:t>precio_unitario</a:t>
            </a:r>
            <a:r>
              <a:rPr lang="es-CO" sz="1400" dirty="0">
                <a:latin typeface="Arial" panose="020B0604020202020204" pitchFamily="34" charset="0"/>
                <a:cs typeface="Arial" panose="020B0604020202020204" pitchFamily="34" charset="0"/>
              </a:rPr>
              <a:t> en la tabla materiales.</a:t>
            </a:r>
          </a:p>
          <a:p>
            <a:pPr marL="0" indent="0">
              <a:buNone/>
            </a:pPr>
            <a:r>
              <a:rPr lang="es-CO" sz="1400" dirty="0">
                <a:latin typeface="Arial" panose="020B0604020202020204" pitchFamily="34" charset="0"/>
                <a:cs typeface="Arial" panose="020B0604020202020204" pitchFamily="34" charset="0"/>
              </a:rPr>
              <a:t>2. Con qué se reemplaza: </a:t>
            </a:r>
            <a:r>
              <a:rPr lang="es-CO" sz="1400" dirty="0" err="1">
                <a:latin typeface="Arial" panose="020B0604020202020204" pitchFamily="34" charset="0"/>
                <a:cs typeface="Arial" panose="020B0604020202020204" pitchFamily="34" charset="0"/>
              </a:rPr>
              <a:t>precio_unitario</a:t>
            </a:r>
            <a:r>
              <a:rPr lang="es-CO" sz="1400" dirty="0">
                <a:latin typeface="Arial" panose="020B0604020202020204" pitchFamily="34" charset="0"/>
                <a:cs typeface="Arial" panose="020B0604020202020204" pitchFamily="34" charset="0"/>
              </a:rPr>
              <a:t> * 1.10.</a:t>
            </a:r>
          </a:p>
          <a:p>
            <a:pPr marL="0" indent="0">
              <a:buNone/>
            </a:pPr>
            <a:r>
              <a:rPr lang="es-CO" sz="1400" dirty="0">
                <a:latin typeface="Arial" panose="020B0604020202020204" pitchFamily="34" charset="0"/>
                <a:cs typeface="Arial" panose="020B0604020202020204" pitchFamily="34" charset="0"/>
              </a:rPr>
              <a:t>3. Condición: material con </a:t>
            </a:r>
            <a:r>
              <a:rPr lang="es-CO" sz="1400" dirty="0" err="1">
                <a:latin typeface="Arial" panose="020B0604020202020204" pitchFamily="34" charset="0"/>
                <a:cs typeface="Arial" panose="020B0604020202020204" pitchFamily="34" charset="0"/>
              </a:rPr>
              <a:t>id_material</a:t>
            </a:r>
            <a:r>
              <a:rPr lang="es-CO" sz="1400" dirty="0">
                <a:latin typeface="Arial" panose="020B0604020202020204" pitchFamily="34" charset="0"/>
                <a:cs typeface="Arial" panose="020B0604020202020204" pitchFamily="34" charset="0"/>
              </a:rPr>
              <a:t> = '005'.</a:t>
            </a:r>
          </a:p>
          <a:p>
            <a:pPr marL="0" indent="0">
              <a:buNone/>
            </a:pPr>
            <a:r>
              <a:rPr lang="es-CO" sz="1400" dirty="0">
                <a:latin typeface="Arial" panose="020B0604020202020204" pitchFamily="34" charset="0"/>
                <a:cs typeface="Arial" panose="020B0604020202020204" pitchFamily="34" charset="0"/>
              </a:rPr>
              <a:t>4. Tablas: Materiales.</a:t>
            </a:r>
          </a:p>
          <a:p>
            <a:pPr marL="0" indent="0">
              <a:buNone/>
            </a:pPr>
            <a:r>
              <a:rPr lang="es-CO" sz="1400" dirty="0">
                <a:latin typeface="Arial" panose="020B0604020202020204" pitchFamily="34" charset="0"/>
                <a:cs typeface="Arial" panose="020B0604020202020204" pitchFamily="34" charset="0"/>
              </a:rPr>
              <a:t>5. Comando = </a:t>
            </a:r>
            <a:r>
              <a:rPr lang="es-CO" sz="1400" dirty="0" err="1">
                <a:latin typeface="Arial" panose="020B0604020202020204" pitchFamily="34" charset="0"/>
                <a:cs typeface="Arial" panose="020B0604020202020204" pitchFamily="34" charset="0"/>
              </a:rPr>
              <a:t>update</a:t>
            </a:r>
            <a:r>
              <a:rPr lang="es-CO" sz="1400" dirty="0">
                <a:latin typeface="Arial" panose="020B0604020202020204" pitchFamily="34" charset="0"/>
                <a:cs typeface="Arial" panose="020B0604020202020204" pitchFamily="34" charset="0"/>
              </a:rPr>
              <a:t>.</a:t>
            </a:r>
          </a:p>
          <a:p>
            <a:r>
              <a:rPr lang="es-CO" sz="1400" dirty="0">
                <a:latin typeface="Arial" panose="020B0604020202020204" pitchFamily="34" charset="0"/>
                <a:cs typeface="Arial" panose="020B0604020202020204" pitchFamily="34" charset="0"/>
              </a:rPr>
              <a:t>Sintaxis:</a:t>
            </a:r>
          </a:p>
          <a:p>
            <a:pPr marL="0" indent="0">
              <a:buNone/>
            </a:pPr>
            <a:r>
              <a:rPr lang="es-CO" sz="1400" dirty="0" err="1">
                <a:latin typeface="Arial" panose="020B0604020202020204" pitchFamily="34" charset="0"/>
                <a:cs typeface="Arial" panose="020B0604020202020204" pitchFamily="34" charset="0"/>
              </a:rPr>
              <a:t>update</a:t>
            </a:r>
            <a:r>
              <a:rPr lang="es-CO" sz="1400" dirty="0">
                <a:latin typeface="Arial" panose="020B0604020202020204" pitchFamily="34" charset="0"/>
                <a:cs typeface="Arial" panose="020B0604020202020204" pitchFamily="34" charset="0"/>
              </a:rPr>
              <a:t> materiales set </a:t>
            </a:r>
            <a:r>
              <a:rPr lang="es-CO" sz="1400" dirty="0" err="1">
                <a:latin typeface="Arial" panose="020B0604020202020204" pitchFamily="34" charset="0"/>
                <a:cs typeface="Arial" panose="020B0604020202020204" pitchFamily="34" charset="0"/>
              </a:rPr>
              <a:t>costo_unitario</a:t>
            </a:r>
            <a:r>
              <a:rPr lang="es-CO" sz="1400" dirty="0">
                <a:latin typeface="Arial" panose="020B0604020202020204" pitchFamily="34" charset="0"/>
                <a:cs typeface="Arial" panose="020B0604020202020204" pitchFamily="34" charset="0"/>
              </a:rPr>
              <a:t> = </a:t>
            </a:r>
            <a:r>
              <a:rPr lang="es-CO" sz="1400" dirty="0" err="1">
                <a:latin typeface="Arial" panose="020B0604020202020204" pitchFamily="34" charset="0"/>
                <a:cs typeface="Arial" panose="020B0604020202020204" pitchFamily="34" charset="0"/>
              </a:rPr>
              <a:t>costo_unitario</a:t>
            </a:r>
            <a:r>
              <a:rPr lang="es-CO" sz="1400" dirty="0">
                <a:latin typeface="Arial" panose="020B0604020202020204" pitchFamily="34" charset="0"/>
                <a:cs typeface="Arial" panose="020B0604020202020204" pitchFamily="34" charset="0"/>
              </a:rPr>
              <a:t> * 1.10 </a:t>
            </a:r>
            <a:r>
              <a:rPr lang="es-CO" sz="1400" dirty="0" err="1">
                <a:latin typeface="Arial" panose="020B0604020202020204" pitchFamily="34" charset="0"/>
                <a:cs typeface="Arial" panose="020B0604020202020204" pitchFamily="34" charset="0"/>
              </a:rPr>
              <a:t>where</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id_material</a:t>
            </a:r>
            <a:r>
              <a:rPr lang="es-CO" sz="1400" dirty="0">
                <a:latin typeface="Arial" panose="020B0604020202020204" pitchFamily="34" charset="0"/>
                <a:cs typeface="Arial" panose="020B0604020202020204" pitchFamily="34" charset="0"/>
              </a:rPr>
              <a:t> = '005';</a:t>
            </a:r>
          </a:p>
        </p:txBody>
      </p:sp>
      <p:sp>
        <p:nvSpPr>
          <p:cNvPr id="6" name="Marcador de contenido 5">
            <a:extLst>
              <a:ext uri="{FF2B5EF4-FFF2-40B4-BE49-F238E27FC236}">
                <a16:creationId xmlns:a16="http://schemas.microsoft.com/office/drawing/2014/main" id="{51ED9270-269F-4DA2-9BCF-699A1C178044}"/>
              </a:ext>
            </a:extLst>
          </p:cNvPr>
          <p:cNvSpPr>
            <a:spLocks noGrp="1"/>
          </p:cNvSpPr>
          <p:nvPr>
            <p:ph sz="half" idx="2"/>
          </p:nvPr>
        </p:nvSpPr>
        <p:spPr>
          <a:xfrm>
            <a:off x="5769528" y="753764"/>
            <a:ext cx="6019800" cy="4351338"/>
          </a:xfrm>
        </p:spPr>
        <p:txBody>
          <a:bodyPr>
            <a:normAutofit/>
          </a:bodyPr>
          <a:lstStyle/>
          <a:p>
            <a:r>
              <a:rPr lang="es-CO" sz="1400" dirty="0">
                <a:latin typeface="Arial" panose="020B0604020202020204" pitchFamily="34" charset="0"/>
                <a:cs typeface="Arial" panose="020B0604020202020204" pitchFamily="34" charset="0"/>
              </a:rPr>
              <a:t>Crear una vista de trabajos con su cliente y total</a:t>
            </a:r>
          </a:p>
          <a:p>
            <a:r>
              <a:rPr lang="es-CO" sz="1400" dirty="0">
                <a:latin typeface="Arial" panose="020B0604020202020204" pitchFamily="34" charset="0"/>
                <a:cs typeface="Arial" panose="020B0604020202020204" pitchFamily="34" charset="0"/>
              </a:rPr>
              <a:t>Análisis:</a:t>
            </a:r>
          </a:p>
          <a:p>
            <a:pPr marL="0" indent="0">
              <a:buNone/>
            </a:pPr>
            <a:r>
              <a:rPr lang="es-CO" sz="1400" dirty="0">
                <a:latin typeface="Arial" panose="020B0604020202020204" pitchFamily="34" charset="0"/>
                <a:cs typeface="Arial" panose="020B0604020202020204" pitchFamily="34" charset="0"/>
              </a:rPr>
              <a:t>1. Qué desea realizar: crear una tabla tipo vista con </a:t>
            </a:r>
            <a:r>
              <a:rPr lang="es-CO" sz="1400" dirty="0" err="1">
                <a:latin typeface="Arial" panose="020B0604020202020204" pitchFamily="34" charset="0"/>
                <a:cs typeface="Arial" panose="020B0604020202020204" pitchFamily="34" charset="0"/>
              </a:rPr>
              <a:t>id_trabajo</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descripcion</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nombre_cliente</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total_trabajo</a:t>
            </a:r>
            <a:r>
              <a:rPr lang="es-CO" sz="1400" dirty="0">
                <a:latin typeface="Arial" panose="020B0604020202020204" pitchFamily="34" charset="0"/>
                <a:cs typeface="Arial" panose="020B0604020202020204" pitchFamily="34" charset="0"/>
              </a:rPr>
              <a:t>.</a:t>
            </a:r>
          </a:p>
          <a:p>
            <a:pPr marL="0" indent="0">
              <a:buNone/>
            </a:pPr>
            <a:r>
              <a:rPr lang="es-CO" sz="1400" dirty="0">
                <a:latin typeface="Arial" panose="020B0604020202020204" pitchFamily="34" charset="0"/>
                <a:cs typeface="Arial" panose="020B0604020202020204" pitchFamily="34" charset="0"/>
              </a:rPr>
              <a:t>2. Tablas involucradas: trabajos, clientes</a:t>
            </a:r>
          </a:p>
          <a:p>
            <a:pPr marL="0" indent="0">
              <a:buNone/>
            </a:pPr>
            <a:r>
              <a:rPr lang="es-CO" sz="1400" dirty="0">
                <a:latin typeface="Arial" panose="020B0604020202020204" pitchFamily="34" charset="0"/>
                <a:cs typeface="Arial" panose="020B0604020202020204" pitchFamily="34" charset="0"/>
              </a:rPr>
              <a:t>3. Condición: ninguna</a:t>
            </a:r>
          </a:p>
          <a:p>
            <a:pPr marL="0" indent="0">
              <a:buNone/>
            </a:pPr>
            <a:r>
              <a:rPr lang="es-CO" sz="1400" dirty="0">
                <a:latin typeface="Arial" panose="020B0604020202020204" pitchFamily="34" charset="0"/>
                <a:cs typeface="Arial" panose="020B0604020202020204" pitchFamily="34" charset="0"/>
              </a:rPr>
              <a:t>4. Relación: </a:t>
            </a:r>
            <a:r>
              <a:rPr lang="es-CO" sz="1400" dirty="0" err="1">
                <a:latin typeface="Arial" panose="020B0604020202020204" pitchFamily="34" charset="0"/>
                <a:cs typeface="Arial" panose="020B0604020202020204" pitchFamily="34" charset="0"/>
              </a:rPr>
              <a:t>trabajos.id_cliente</a:t>
            </a:r>
            <a:r>
              <a:rPr lang="es-CO" sz="1400" dirty="0">
                <a:latin typeface="Arial" panose="020B0604020202020204" pitchFamily="34" charset="0"/>
                <a:cs typeface="Arial" panose="020B0604020202020204" pitchFamily="34" charset="0"/>
              </a:rPr>
              <a:t> = </a:t>
            </a:r>
            <a:r>
              <a:rPr lang="es-CO" sz="1400" dirty="0" err="1">
                <a:latin typeface="Arial" panose="020B0604020202020204" pitchFamily="34" charset="0"/>
                <a:cs typeface="Arial" panose="020B0604020202020204" pitchFamily="34" charset="0"/>
              </a:rPr>
              <a:t>clientes.id_cliente</a:t>
            </a:r>
            <a:r>
              <a:rPr lang="es-CO" sz="1400" dirty="0">
                <a:latin typeface="Arial" panose="020B0604020202020204" pitchFamily="34" charset="0"/>
                <a:cs typeface="Arial" panose="020B0604020202020204" pitchFamily="34" charset="0"/>
              </a:rPr>
              <a:t>;</a:t>
            </a:r>
          </a:p>
          <a:p>
            <a:pPr marL="0" indent="0">
              <a:buNone/>
            </a:pPr>
            <a:r>
              <a:rPr lang="es-CO" sz="1400" dirty="0">
                <a:latin typeface="Arial" panose="020B0604020202020204" pitchFamily="34" charset="0"/>
                <a:cs typeface="Arial" panose="020B0604020202020204" pitchFamily="34" charset="0"/>
              </a:rPr>
              <a:t>5. Comando = </a:t>
            </a:r>
            <a:r>
              <a:rPr lang="es-CO" sz="1400" dirty="0" err="1">
                <a:latin typeface="Arial" panose="020B0604020202020204" pitchFamily="34" charset="0"/>
                <a:cs typeface="Arial" panose="020B0604020202020204" pitchFamily="34" charset="0"/>
              </a:rPr>
              <a:t>create</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view</a:t>
            </a:r>
            <a:endParaRPr lang="es-CO" sz="1400" dirty="0">
              <a:latin typeface="Arial" panose="020B0604020202020204" pitchFamily="34" charset="0"/>
              <a:cs typeface="Arial" panose="020B0604020202020204" pitchFamily="34" charset="0"/>
            </a:endParaRPr>
          </a:p>
          <a:p>
            <a:r>
              <a:rPr lang="es-CO" sz="1400" dirty="0">
                <a:latin typeface="Arial" panose="020B0604020202020204" pitchFamily="34" charset="0"/>
                <a:cs typeface="Arial" panose="020B0604020202020204" pitchFamily="34" charset="0"/>
              </a:rPr>
              <a:t>Sintaxis:</a:t>
            </a:r>
          </a:p>
          <a:p>
            <a:r>
              <a:rPr lang="es-CO" sz="1400" dirty="0" err="1">
                <a:latin typeface="Arial" panose="020B0604020202020204" pitchFamily="34" charset="0"/>
                <a:cs typeface="Arial" panose="020B0604020202020204" pitchFamily="34" charset="0"/>
              </a:rPr>
              <a:t>create</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view</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vista_trabajos_clientes</a:t>
            </a:r>
            <a:r>
              <a:rPr lang="es-CO" sz="1400" dirty="0">
                <a:latin typeface="Arial" panose="020B0604020202020204" pitchFamily="34" charset="0"/>
                <a:cs typeface="Arial" panose="020B0604020202020204" pitchFamily="34" charset="0"/>
              </a:rPr>
              <a:t> as </a:t>
            </a:r>
            <a:r>
              <a:rPr lang="es-CO" sz="1400" dirty="0" err="1">
                <a:latin typeface="Arial" panose="020B0604020202020204" pitchFamily="34" charset="0"/>
                <a:cs typeface="Arial" panose="020B0604020202020204" pitchFamily="34" charset="0"/>
              </a:rPr>
              <a:t>select</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trabajos.id_trabajo</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trabajos.descripcion</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clientes.nombre_cliente</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trabajos.estado</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from</a:t>
            </a:r>
            <a:r>
              <a:rPr lang="es-CO" sz="1400" dirty="0">
                <a:latin typeface="Arial" panose="020B0604020202020204" pitchFamily="34" charset="0"/>
                <a:cs typeface="Arial" panose="020B0604020202020204" pitchFamily="34" charset="0"/>
              </a:rPr>
              <a:t> trabajos </a:t>
            </a:r>
            <a:r>
              <a:rPr lang="es-CO" sz="1400" dirty="0" err="1">
                <a:latin typeface="Arial" panose="020B0604020202020204" pitchFamily="34" charset="0"/>
                <a:cs typeface="Arial" panose="020B0604020202020204" pitchFamily="34" charset="0"/>
              </a:rPr>
              <a:t>inner</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join</a:t>
            </a:r>
            <a:r>
              <a:rPr lang="es-CO" sz="1400" dirty="0">
                <a:latin typeface="Arial" panose="020B0604020202020204" pitchFamily="34" charset="0"/>
                <a:cs typeface="Arial" panose="020B0604020202020204" pitchFamily="34" charset="0"/>
              </a:rPr>
              <a:t> clientes </a:t>
            </a:r>
            <a:r>
              <a:rPr lang="es-CO" sz="1400" dirty="0" err="1">
                <a:latin typeface="Arial" panose="020B0604020202020204" pitchFamily="34" charset="0"/>
                <a:cs typeface="Arial" panose="020B0604020202020204" pitchFamily="34" charset="0"/>
              </a:rPr>
              <a:t>on</a:t>
            </a:r>
            <a:r>
              <a:rPr lang="es-CO" sz="1400" dirty="0">
                <a:latin typeface="Arial" panose="020B0604020202020204" pitchFamily="34" charset="0"/>
                <a:cs typeface="Arial" panose="020B0604020202020204" pitchFamily="34" charset="0"/>
              </a:rPr>
              <a:t> trabajos.id_cliente1 = </a:t>
            </a:r>
            <a:r>
              <a:rPr lang="es-CO" sz="1400" dirty="0" err="1">
                <a:latin typeface="Arial" panose="020B0604020202020204" pitchFamily="34" charset="0"/>
                <a:cs typeface="Arial" panose="020B0604020202020204" pitchFamily="34" charset="0"/>
              </a:rPr>
              <a:t>clientes.id_cliente</a:t>
            </a:r>
            <a:r>
              <a:rPr lang="es-CO" sz="1400" dirty="0">
                <a:latin typeface="Arial" panose="020B0604020202020204" pitchFamily="34" charset="0"/>
                <a:cs typeface="Arial" panose="020B0604020202020204" pitchFamily="34" charset="0"/>
              </a:rPr>
              <a:t>;</a:t>
            </a:r>
          </a:p>
          <a:p>
            <a:pPr marL="0" indent="0">
              <a:buNone/>
            </a:pPr>
            <a:endParaRPr lang="es-CO" sz="1400" dirty="0">
              <a:latin typeface="Arial" panose="020B0604020202020204" pitchFamily="34" charset="0"/>
              <a:cs typeface="Arial" panose="020B0604020202020204" pitchFamily="34" charset="0"/>
            </a:endParaRPr>
          </a:p>
        </p:txBody>
      </p:sp>
      <p:pic>
        <p:nvPicPr>
          <p:cNvPr id="3" name="Imagen 2">
            <a:extLst>
              <a:ext uri="{FF2B5EF4-FFF2-40B4-BE49-F238E27FC236}">
                <a16:creationId xmlns:a16="http://schemas.microsoft.com/office/drawing/2014/main" id="{425B7BC8-B719-4671-8C09-9F45DBA51450}"/>
              </a:ext>
            </a:extLst>
          </p:cNvPr>
          <p:cNvPicPr>
            <a:picLocks noChangeAspect="1"/>
          </p:cNvPicPr>
          <p:nvPr/>
        </p:nvPicPr>
        <p:blipFill>
          <a:blip r:embed="rId2"/>
          <a:stretch>
            <a:fillRect/>
          </a:stretch>
        </p:blipFill>
        <p:spPr>
          <a:xfrm>
            <a:off x="8606783" y="4423995"/>
            <a:ext cx="2545301" cy="2415749"/>
          </a:xfrm>
          <a:prstGeom prst="rect">
            <a:avLst/>
          </a:prstGeom>
        </p:spPr>
      </p:pic>
      <p:pic>
        <p:nvPicPr>
          <p:cNvPr id="9" name="Imagen 8">
            <a:extLst>
              <a:ext uri="{FF2B5EF4-FFF2-40B4-BE49-F238E27FC236}">
                <a16:creationId xmlns:a16="http://schemas.microsoft.com/office/drawing/2014/main" id="{122CFEDD-3512-4E84-AB8D-6304C38167B8}"/>
              </a:ext>
            </a:extLst>
          </p:cNvPr>
          <p:cNvPicPr>
            <a:picLocks noChangeAspect="1"/>
          </p:cNvPicPr>
          <p:nvPr/>
        </p:nvPicPr>
        <p:blipFill>
          <a:blip r:embed="rId3"/>
          <a:stretch>
            <a:fillRect/>
          </a:stretch>
        </p:blipFill>
        <p:spPr>
          <a:xfrm>
            <a:off x="838200" y="4088606"/>
            <a:ext cx="4541857" cy="2415749"/>
          </a:xfrm>
          <a:prstGeom prst="rect">
            <a:avLst/>
          </a:prstGeom>
        </p:spPr>
      </p:pic>
      <p:pic>
        <p:nvPicPr>
          <p:cNvPr id="11" name="Imagen 10">
            <a:extLst>
              <a:ext uri="{FF2B5EF4-FFF2-40B4-BE49-F238E27FC236}">
                <a16:creationId xmlns:a16="http://schemas.microsoft.com/office/drawing/2014/main" id="{18AC4A6C-1A8C-4814-91A2-3D6E30D57313}"/>
              </a:ext>
            </a:extLst>
          </p:cNvPr>
          <p:cNvPicPr>
            <a:picLocks noChangeAspect="1"/>
          </p:cNvPicPr>
          <p:nvPr/>
        </p:nvPicPr>
        <p:blipFill>
          <a:blip r:embed="rId4"/>
          <a:stretch>
            <a:fillRect/>
          </a:stretch>
        </p:blipFill>
        <p:spPr>
          <a:xfrm>
            <a:off x="11199303" y="5882081"/>
            <a:ext cx="992697" cy="992697"/>
          </a:xfrm>
          <a:prstGeom prst="rect">
            <a:avLst/>
          </a:prstGeom>
        </p:spPr>
      </p:pic>
    </p:spTree>
    <p:extLst>
      <p:ext uri="{BB962C8B-B14F-4D97-AF65-F5344CB8AC3E}">
        <p14:creationId xmlns:p14="http://schemas.microsoft.com/office/powerpoint/2010/main" val="724289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8661E9AF-93F9-4A77-BED6-867CD873B8F8}"/>
              </a:ext>
            </a:extLst>
          </p:cNvPr>
          <p:cNvSpPr>
            <a:spLocks noGrp="1"/>
          </p:cNvSpPr>
          <p:nvPr>
            <p:ph type="title"/>
          </p:nvPr>
        </p:nvSpPr>
        <p:spPr>
          <a:xfrm>
            <a:off x="838200" y="18256"/>
            <a:ext cx="10515600" cy="662782"/>
          </a:xfrm>
        </p:spPr>
        <p:txBody>
          <a:bodyPr>
            <a:normAutofit/>
          </a:bodyPr>
          <a:lstStyle/>
          <a:p>
            <a:r>
              <a:rPr lang="es-MX" dirty="0"/>
              <a:t>Consultas MySQL</a:t>
            </a:r>
            <a:endParaRPr lang="es-CO" dirty="0"/>
          </a:p>
        </p:txBody>
      </p:sp>
      <p:sp>
        <p:nvSpPr>
          <p:cNvPr id="5" name="Marcador de contenido 4">
            <a:extLst>
              <a:ext uri="{FF2B5EF4-FFF2-40B4-BE49-F238E27FC236}">
                <a16:creationId xmlns:a16="http://schemas.microsoft.com/office/drawing/2014/main" id="{19E05505-AD35-4488-8114-7074BBDD2F86}"/>
              </a:ext>
            </a:extLst>
          </p:cNvPr>
          <p:cNvSpPr>
            <a:spLocks noGrp="1"/>
          </p:cNvSpPr>
          <p:nvPr>
            <p:ph sz="half" idx="1"/>
          </p:nvPr>
        </p:nvSpPr>
        <p:spPr>
          <a:xfrm>
            <a:off x="838200" y="753764"/>
            <a:ext cx="5181600" cy="4351338"/>
          </a:xfrm>
        </p:spPr>
        <p:txBody>
          <a:bodyPr>
            <a:normAutofit/>
          </a:bodyPr>
          <a:lstStyle/>
          <a:p>
            <a:r>
              <a:rPr lang="es-CO" sz="1400" dirty="0">
                <a:latin typeface="Arial" panose="020B0604020202020204" pitchFamily="34" charset="0"/>
                <a:cs typeface="Arial" panose="020B0604020202020204" pitchFamily="34" charset="0"/>
              </a:rPr>
              <a:t>Eliminar cotización que tenga estado "pendiente"</a:t>
            </a:r>
          </a:p>
          <a:p>
            <a:endParaRPr lang="es-CO" sz="1400" dirty="0">
              <a:latin typeface="Arial" panose="020B0604020202020204" pitchFamily="34" charset="0"/>
              <a:cs typeface="Arial" panose="020B0604020202020204" pitchFamily="34" charset="0"/>
            </a:endParaRPr>
          </a:p>
          <a:p>
            <a:r>
              <a:rPr lang="es-CO" sz="1400" dirty="0">
                <a:latin typeface="Arial" panose="020B0604020202020204" pitchFamily="34" charset="0"/>
                <a:cs typeface="Arial" panose="020B0604020202020204" pitchFamily="34" charset="0"/>
              </a:rPr>
              <a:t>Análisis:</a:t>
            </a:r>
          </a:p>
          <a:p>
            <a:pPr marL="0" indent="0">
              <a:buNone/>
            </a:pPr>
            <a:r>
              <a:rPr lang="es-CO" sz="1400" dirty="0">
                <a:latin typeface="Arial" panose="020B0604020202020204" pitchFamily="34" charset="0"/>
                <a:cs typeface="Arial" panose="020B0604020202020204" pitchFamily="34" charset="0"/>
              </a:rPr>
              <a:t>1. Qué se desea eliminar: La cotización con estado = 'Pendiente'.</a:t>
            </a:r>
          </a:p>
          <a:p>
            <a:pPr marL="0" indent="0">
              <a:buNone/>
            </a:pPr>
            <a:r>
              <a:rPr lang="es-CO" sz="1400" dirty="0">
                <a:latin typeface="Arial" panose="020B0604020202020204" pitchFamily="34" charset="0"/>
                <a:cs typeface="Arial" panose="020B0604020202020204" pitchFamily="34" charset="0"/>
              </a:rPr>
              <a:t>2. Tablas involucradas: cotizaciones, trabajos.</a:t>
            </a:r>
          </a:p>
          <a:p>
            <a:pPr marL="0" indent="0">
              <a:buNone/>
            </a:pPr>
            <a:r>
              <a:rPr lang="es-CO" sz="1400" dirty="0">
                <a:latin typeface="Arial" panose="020B0604020202020204" pitchFamily="34" charset="0"/>
                <a:cs typeface="Arial" panose="020B0604020202020204" pitchFamily="34" charset="0"/>
              </a:rPr>
              <a:t>3. Condición: Estado = Pendiente.</a:t>
            </a:r>
          </a:p>
          <a:p>
            <a:pPr marL="0" indent="0">
              <a:buNone/>
            </a:pPr>
            <a:r>
              <a:rPr lang="es-CO" sz="1400" dirty="0">
                <a:latin typeface="Arial" panose="020B0604020202020204" pitchFamily="34" charset="0"/>
                <a:cs typeface="Arial" panose="020B0604020202020204" pitchFamily="34" charset="0"/>
              </a:rPr>
              <a:t>4. Relación: cotizaciones.id_rabajo1 = </a:t>
            </a:r>
            <a:r>
              <a:rPr lang="es-CO" sz="1400" dirty="0" err="1">
                <a:latin typeface="Arial" panose="020B0604020202020204" pitchFamily="34" charset="0"/>
                <a:cs typeface="Arial" panose="020B0604020202020204" pitchFamily="34" charset="0"/>
              </a:rPr>
              <a:t>trabajos.id_trabajo</a:t>
            </a:r>
            <a:endParaRPr lang="es-CO" sz="1400" dirty="0">
              <a:latin typeface="Arial" panose="020B0604020202020204" pitchFamily="34" charset="0"/>
              <a:cs typeface="Arial" panose="020B0604020202020204" pitchFamily="34" charset="0"/>
            </a:endParaRPr>
          </a:p>
          <a:p>
            <a:pPr marL="0" indent="0">
              <a:buNone/>
            </a:pPr>
            <a:r>
              <a:rPr lang="es-CO" sz="1400" dirty="0">
                <a:latin typeface="Arial" panose="020B0604020202020204" pitchFamily="34" charset="0"/>
                <a:cs typeface="Arial" panose="020B0604020202020204" pitchFamily="34" charset="0"/>
              </a:rPr>
              <a:t>5. Comando = </a:t>
            </a:r>
            <a:r>
              <a:rPr lang="es-CO" sz="1400" dirty="0" err="1">
                <a:latin typeface="Arial" panose="020B0604020202020204" pitchFamily="34" charset="0"/>
                <a:cs typeface="Arial" panose="020B0604020202020204" pitchFamily="34" charset="0"/>
              </a:rPr>
              <a:t>delete</a:t>
            </a:r>
            <a:r>
              <a:rPr lang="es-CO" sz="1400" dirty="0">
                <a:latin typeface="Arial" panose="020B0604020202020204" pitchFamily="34" charset="0"/>
                <a:cs typeface="Arial" panose="020B0604020202020204" pitchFamily="34" charset="0"/>
              </a:rPr>
              <a:t> y </a:t>
            </a:r>
            <a:r>
              <a:rPr lang="es-CO" sz="1400" dirty="0" err="1">
                <a:latin typeface="Arial" panose="020B0604020202020204" pitchFamily="34" charset="0"/>
                <a:cs typeface="Arial" panose="020B0604020202020204" pitchFamily="34" charset="0"/>
              </a:rPr>
              <a:t>join</a:t>
            </a:r>
            <a:r>
              <a:rPr lang="es-CO" sz="1400" dirty="0">
                <a:latin typeface="Arial" panose="020B0604020202020204" pitchFamily="34" charset="0"/>
                <a:cs typeface="Arial" panose="020B0604020202020204" pitchFamily="34" charset="0"/>
              </a:rPr>
              <a:t> </a:t>
            </a:r>
          </a:p>
          <a:p>
            <a:endParaRPr lang="es-CO" sz="1400" dirty="0">
              <a:latin typeface="Arial" panose="020B0604020202020204" pitchFamily="34" charset="0"/>
              <a:cs typeface="Arial" panose="020B0604020202020204" pitchFamily="34" charset="0"/>
            </a:endParaRPr>
          </a:p>
          <a:p>
            <a:r>
              <a:rPr lang="es-CO" sz="1400" dirty="0">
                <a:latin typeface="Arial" panose="020B0604020202020204" pitchFamily="34" charset="0"/>
                <a:cs typeface="Arial" panose="020B0604020202020204" pitchFamily="34" charset="0"/>
              </a:rPr>
              <a:t>Sintaxis:</a:t>
            </a:r>
          </a:p>
          <a:p>
            <a:r>
              <a:rPr lang="es-CO" sz="1400" dirty="0" err="1">
                <a:latin typeface="Arial" panose="020B0604020202020204" pitchFamily="34" charset="0"/>
                <a:cs typeface="Arial" panose="020B0604020202020204" pitchFamily="34" charset="0"/>
              </a:rPr>
              <a:t>delete</a:t>
            </a:r>
            <a:r>
              <a:rPr lang="es-CO" sz="1400" dirty="0">
                <a:latin typeface="Arial" panose="020B0604020202020204" pitchFamily="34" charset="0"/>
                <a:cs typeface="Arial" panose="020B0604020202020204" pitchFamily="34" charset="0"/>
              </a:rPr>
              <a:t> cotizaciones </a:t>
            </a:r>
            <a:r>
              <a:rPr lang="es-CO" sz="1400" dirty="0" err="1">
                <a:latin typeface="Arial" panose="020B0604020202020204" pitchFamily="34" charset="0"/>
                <a:cs typeface="Arial" panose="020B0604020202020204" pitchFamily="34" charset="0"/>
              </a:rPr>
              <a:t>from</a:t>
            </a:r>
            <a:r>
              <a:rPr lang="es-CO" sz="1400" dirty="0">
                <a:latin typeface="Arial" panose="020B0604020202020204" pitchFamily="34" charset="0"/>
                <a:cs typeface="Arial" panose="020B0604020202020204" pitchFamily="34" charset="0"/>
              </a:rPr>
              <a:t> cotizaciones </a:t>
            </a:r>
            <a:r>
              <a:rPr lang="es-CO" sz="1400" dirty="0" err="1">
                <a:latin typeface="Arial" panose="020B0604020202020204" pitchFamily="34" charset="0"/>
                <a:cs typeface="Arial" panose="020B0604020202020204" pitchFamily="34" charset="0"/>
              </a:rPr>
              <a:t>join</a:t>
            </a:r>
            <a:r>
              <a:rPr lang="es-CO" sz="1400" dirty="0">
                <a:latin typeface="Arial" panose="020B0604020202020204" pitchFamily="34" charset="0"/>
                <a:cs typeface="Arial" panose="020B0604020202020204" pitchFamily="34" charset="0"/>
              </a:rPr>
              <a:t> trabajos </a:t>
            </a:r>
            <a:r>
              <a:rPr lang="es-CO" sz="1400" dirty="0" err="1">
                <a:latin typeface="Arial" panose="020B0604020202020204" pitchFamily="34" charset="0"/>
                <a:cs typeface="Arial" panose="020B0604020202020204" pitchFamily="34" charset="0"/>
              </a:rPr>
              <a:t>on</a:t>
            </a:r>
            <a:r>
              <a:rPr lang="es-CO" sz="1400" dirty="0">
                <a:latin typeface="Arial" panose="020B0604020202020204" pitchFamily="34" charset="0"/>
                <a:cs typeface="Arial" panose="020B0604020202020204" pitchFamily="34" charset="0"/>
              </a:rPr>
              <a:t> cotizaciones.id_trabajo1 = </a:t>
            </a:r>
            <a:r>
              <a:rPr lang="es-CO" sz="1400" dirty="0" err="1">
                <a:latin typeface="Arial" panose="020B0604020202020204" pitchFamily="34" charset="0"/>
                <a:cs typeface="Arial" panose="020B0604020202020204" pitchFamily="34" charset="0"/>
              </a:rPr>
              <a:t>trabajos.id_trabajo</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where</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trabajos.estado</a:t>
            </a:r>
            <a:r>
              <a:rPr lang="es-CO" sz="1400" dirty="0">
                <a:latin typeface="Arial" panose="020B0604020202020204" pitchFamily="34" charset="0"/>
                <a:cs typeface="Arial" panose="020B0604020202020204" pitchFamily="34" charset="0"/>
              </a:rPr>
              <a:t> = 'Pendiente';</a:t>
            </a:r>
          </a:p>
        </p:txBody>
      </p:sp>
      <p:sp>
        <p:nvSpPr>
          <p:cNvPr id="6" name="Marcador de contenido 5">
            <a:extLst>
              <a:ext uri="{FF2B5EF4-FFF2-40B4-BE49-F238E27FC236}">
                <a16:creationId xmlns:a16="http://schemas.microsoft.com/office/drawing/2014/main" id="{51ED9270-269F-4DA2-9BCF-699A1C178044}"/>
              </a:ext>
            </a:extLst>
          </p:cNvPr>
          <p:cNvSpPr>
            <a:spLocks noGrp="1"/>
          </p:cNvSpPr>
          <p:nvPr>
            <p:ph sz="half" idx="2"/>
          </p:nvPr>
        </p:nvSpPr>
        <p:spPr>
          <a:xfrm>
            <a:off x="5769528" y="753764"/>
            <a:ext cx="6019800" cy="4351338"/>
          </a:xfrm>
        </p:spPr>
        <p:txBody>
          <a:bodyPr>
            <a:normAutofit/>
          </a:bodyPr>
          <a:lstStyle/>
          <a:p>
            <a:r>
              <a:rPr lang="es-CO" sz="1400" dirty="0">
                <a:latin typeface="Arial" panose="020B0604020202020204" pitchFamily="34" charset="0"/>
                <a:cs typeface="Arial" panose="020B0604020202020204" pitchFamily="34" charset="0"/>
              </a:rPr>
              <a:t>Agregar una nueva cotización</a:t>
            </a:r>
          </a:p>
          <a:p>
            <a:endParaRPr lang="es-CO" sz="1400" dirty="0">
              <a:latin typeface="Arial" panose="020B0604020202020204" pitchFamily="34" charset="0"/>
              <a:cs typeface="Arial" panose="020B0604020202020204" pitchFamily="34" charset="0"/>
            </a:endParaRPr>
          </a:p>
          <a:p>
            <a:r>
              <a:rPr lang="es-CO" sz="1400" dirty="0">
                <a:latin typeface="Arial" panose="020B0604020202020204" pitchFamily="34" charset="0"/>
                <a:cs typeface="Arial" panose="020B0604020202020204" pitchFamily="34" charset="0"/>
              </a:rPr>
              <a:t>Análisis:</a:t>
            </a:r>
          </a:p>
          <a:p>
            <a:pPr marL="0" indent="0">
              <a:buNone/>
            </a:pPr>
            <a:r>
              <a:rPr lang="es-CO" sz="1400" dirty="0">
                <a:latin typeface="Arial" panose="020B0604020202020204" pitchFamily="34" charset="0"/>
                <a:cs typeface="Arial" panose="020B0604020202020204" pitchFamily="34" charset="0"/>
              </a:rPr>
              <a:t>1. Qué desea realizar: insertar nueva cotización </a:t>
            </a:r>
          </a:p>
          <a:p>
            <a:pPr marL="0" indent="0">
              <a:buNone/>
            </a:pPr>
            <a:r>
              <a:rPr lang="es-CO" sz="1400" dirty="0">
                <a:latin typeface="Arial" panose="020B0604020202020204" pitchFamily="34" charset="0"/>
                <a:cs typeface="Arial" panose="020B0604020202020204" pitchFamily="34" charset="0"/>
              </a:rPr>
              <a:t>2. Tablas involucradas: cotizaciones</a:t>
            </a:r>
          </a:p>
          <a:p>
            <a:pPr marL="0" indent="0">
              <a:buNone/>
            </a:pPr>
            <a:r>
              <a:rPr lang="es-CO" sz="1400" dirty="0">
                <a:latin typeface="Arial" panose="020B0604020202020204" pitchFamily="34" charset="0"/>
                <a:cs typeface="Arial" panose="020B0604020202020204" pitchFamily="34" charset="0"/>
              </a:rPr>
              <a:t>3. Condición: ninguna</a:t>
            </a:r>
          </a:p>
          <a:p>
            <a:pPr marL="0" indent="0">
              <a:buNone/>
            </a:pPr>
            <a:r>
              <a:rPr lang="es-CO" sz="1400" dirty="0">
                <a:latin typeface="Arial" panose="020B0604020202020204" pitchFamily="34" charset="0"/>
                <a:cs typeface="Arial" panose="020B0604020202020204" pitchFamily="34" charset="0"/>
              </a:rPr>
              <a:t>4. Relación: No Aplica</a:t>
            </a:r>
          </a:p>
          <a:p>
            <a:pPr marL="0" indent="0">
              <a:buNone/>
            </a:pPr>
            <a:r>
              <a:rPr lang="es-CO" sz="1400" dirty="0">
                <a:latin typeface="Arial" panose="020B0604020202020204" pitchFamily="34" charset="0"/>
                <a:cs typeface="Arial" panose="020B0604020202020204" pitchFamily="34" charset="0"/>
              </a:rPr>
              <a:t>5. Comando = </a:t>
            </a:r>
            <a:r>
              <a:rPr lang="es-CO" sz="1400" dirty="0" err="1">
                <a:latin typeface="Arial" panose="020B0604020202020204" pitchFamily="34" charset="0"/>
                <a:cs typeface="Arial" panose="020B0604020202020204" pitchFamily="34" charset="0"/>
              </a:rPr>
              <a:t>insert</a:t>
            </a:r>
            <a:endParaRPr lang="es-CO" sz="1400" dirty="0">
              <a:latin typeface="Arial" panose="020B0604020202020204" pitchFamily="34" charset="0"/>
              <a:cs typeface="Arial" panose="020B0604020202020204" pitchFamily="34" charset="0"/>
            </a:endParaRPr>
          </a:p>
          <a:p>
            <a:endParaRPr lang="es-CO" sz="1400" dirty="0">
              <a:latin typeface="Arial" panose="020B0604020202020204" pitchFamily="34" charset="0"/>
              <a:cs typeface="Arial" panose="020B0604020202020204" pitchFamily="34" charset="0"/>
            </a:endParaRPr>
          </a:p>
          <a:p>
            <a:r>
              <a:rPr lang="es-CO" sz="1400" dirty="0">
                <a:latin typeface="Arial" panose="020B0604020202020204" pitchFamily="34" charset="0"/>
                <a:cs typeface="Arial" panose="020B0604020202020204" pitchFamily="34" charset="0"/>
              </a:rPr>
              <a:t>Sintaxis:</a:t>
            </a:r>
          </a:p>
          <a:p>
            <a:pPr marL="0" indent="0">
              <a:buNone/>
            </a:pPr>
            <a:r>
              <a:rPr lang="es-CO" sz="1400" dirty="0" err="1">
                <a:latin typeface="Arial" panose="020B0604020202020204" pitchFamily="34" charset="0"/>
                <a:cs typeface="Arial" panose="020B0604020202020204" pitchFamily="34" charset="0"/>
              </a:rPr>
              <a:t>insert</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intp</a:t>
            </a:r>
            <a:r>
              <a:rPr lang="es-CO" sz="1400" dirty="0">
                <a:latin typeface="Arial" panose="020B0604020202020204" pitchFamily="34" charset="0"/>
                <a:cs typeface="Arial" panose="020B0604020202020204" pitchFamily="34" charset="0"/>
              </a:rPr>
              <a:t> cotizaciones (</a:t>
            </a:r>
            <a:r>
              <a:rPr lang="es-CO" sz="1400" dirty="0" err="1">
                <a:latin typeface="Arial" panose="020B0604020202020204" pitchFamily="34" charset="0"/>
                <a:cs typeface="Arial" panose="020B0604020202020204" pitchFamily="34" charset="0"/>
              </a:rPr>
              <a:t>id_cotizacion</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id_cliente</a:t>
            </a:r>
            <a:r>
              <a:rPr lang="es-CO" sz="1400" dirty="0">
                <a:latin typeface="Arial" panose="020B0604020202020204" pitchFamily="34" charset="0"/>
                <a:cs typeface="Arial" panose="020B0604020202020204" pitchFamily="34" charset="0"/>
              </a:rPr>
              <a:t>, fecha, </a:t>
            </a:r>
            <a:r>
              <a:rPr lang="es-CO" sz="1400" dirty="0" err="1">
                <a:latin typeface="Arial" panose="020B0604020202020204" pitchFamily="34" charset="0"/>
                <a:cs typeface="Arial" panose="020B0604020202020204" pitchFamily="34" charset="0"/>
              </a:rPr>
              <a:t>valor_total</a:t>
            </a:r>
            <a:r>
              <a:rPr lang="es-CO" sz="1400" dirty="0">
                <a:latin typeface="Arial" panose="020B0604020202020204" pitchFamily="34" charset="0"/>
                <a:cs typeface="Arial" panose="020B0604020202020204" pitchFamily="34" charset="0"/>
              </a:rPr>
              <a:t>, estado) </a:t>
            </a:r>
            <a:r>
              <a:rPr lang="es-CO" sz="1400" dirty="0" err="1">
                <a:latin typeface="Arial" panose="020B0604020202020204" pitchFamily="34" charset="0"/>
                <a:cs typeface="Arial" panose="020B0604020202020204" pitchFamily="34" charset="0"/>
              </a:rPr>
              <a:t>values</a:t>
            </a:r>
            <a:r>
              <a:rPr lang="es-CO" sz="1400" dirty="0">
                <a:latin typeface="Arial" panose="020B0604020202020204" pitchFamily="34" charset="0"/>
                <a:cs typeface="Arial" panose="020B0604020202020204" pitchFamily="34" charset="0"/>
              </a:rPr>
              <a:t> ('011', '003', '2025-11-04', 1200000, 'Pendiente');</a:t>
            </a:r>
          </a:p>
          <a:p>
            <a:pPr marL="0" indent="0">
              <a:buNone/>
            </a:pPr>
            <a:endParaRPr lang="es-CO" sz="1400" dirty="0">
              <a:latin typeface="Arial" panose="020B0604020202020204" pitchFamily="34" charset="0"/>
              <a:cs typeface="Arial" panose="020B0604020202020204" pitchFamily="34" charset="0"/>
            </a:endParaRPr>
          </a:p>
        </p:txBody>
      </p:sp>
      <p:pic>
        <p:nvPicPr>
          <p:cNvPr id="7" name="Imagen 6">
            <a:extLst>
              <a:ext uri="{FF2B5EF4-FFF2-40B4-BE49-F238E27FC236}">
                <a16:creationId xmlns:a16="http://schemas.microsoft.com/office/drawing/2014/main" id="{17830956-0D8C-4BC6-98CF-619281B058C3}"/>
              </a:ext>
            </a:extLst>
          </p:cNvPr>
          <p:cNvPicPr>
            <a:picLocks noChangeAspect="1"/>
          </p:cNvPicPr>
          <p:nvPr/>
        </p:nvPicPr>
        <p:blipFill>
          <a:blip r:embed="rId2"/>
          <a:stretch>
            <a:fillRect/>
          </a:stretch>
        </p:blipFill>
        <p:spPr>
          <a:xfrm>
            <a:off x="11199303" y="5882081"/>
            <a:ext cx="992697" cy="992697"/>
          </a:xfrm>
          <a:prstGeom prst="rect">
            <a:avLst/>
          </a:prstGeom>
        </p:spPr>
      </p:pic>
    </p:spTree>
    <p:extLst>
      <p:ext uri="{BB962C8B-B14F-4D97-AF65-F5344CB8AC3E}">
        <p14:creationId xmlns:p14="http://schemas.microsoft.com/office/powerpoint/2010/main" val="2594770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8661E9AF-93F9-4A77-BED6-867CD873B8F8}"/>
              </a:ext>
            </a:extLst>
          </p:cNvPr>
          <p:cNvSpPr>
            <a:spLocks noGrp="1"/>
          </p:cNvSpPr>
          <p:nvPr>
            <p:ph type="title"/>
          </p:nvPr>
        </p:nvSpPr>
        <p:spPr>
          <a:xfrm>
            <a:off x="838200" y="18256"/>
            <a:ext cx="10515600" cy="662782"/>
          </a:xfrm>
        </p:spPr>
        <p:txBody>
          <a:bodyPr>
            <a:normAutofit/>
          </a:bodyPr>
          <a:lstStyle/>
          <a:p>
            <a:r>
              <a:rPr lang="es-MX" dirty="0"/>
              <a:t>Consultas MySQL</a:t>
            </a:r>
            <a:endParaRPr lang="es-CO" dirty="0"/>
          </a:p>
        </p:txBody>
      </p:sp>
      <p:sp>
        <p:nvSpPr>
          <p:cNvPr id="5" name="Marcador de contenido 4">
            <a:extLst>
              <a:ext uri="{FF2B5EF4-FFF2-40B4-BE49-F238E27FC236}">
                <a16:creationId xmlns:a16="http://schemas.microsoft.com/office/drawing/2014/main" id="{19E05505-AD35-4488-8114-7074BBDD2F86}"/>
              </a:ext>
            </a:extLst>
          </p:cNvPr>
          <p:cNvSpPr>
            <a:spLocks noGrp="1"/>
          </p:cNvSpPr>
          <p:nvPr>
            <p:ph sz="half" idx="1"/>
          </p:nvPr>
        </p:nvSpPr>
        <p:spPr>
          <a:xfrm>
            <a:off x="838200" y="753764"/>
            <a:ext cx="5181600" cy="4351338"/>
          </a:xfrm>
        </p:spPr>
        <p:txBody>
          <a:bodyPr>
            <a:normAutofit/>
          </a:bodyPr>
          <a:lstStyle/>
          <a:p>
            <a:r>
              <a:rPr lang="es-CO" sz="1400" dirty="0">
                <a:latin typeface="Arial" panose="020B0604020202020204" pitchFamily="34" charset="0"/>
                <a:cs typeface="Arial" panose="020B0604020202020204" pitchFamily="34" charset="0"/>
              </a:rPr>
              <a:t>Ordenar los materiales de mayor a menor precio</a:t>
            </a:r>
          </a:p>
          <a:p>
            <a:r>
              <a:rPr lang="es-CO" sz="1400" dirty="0">
                <a:latin typeface="Arial" panose="020B0604020202020204" pitchFamily="34" charset="0"/>
                <a:cs typeface="Arial" panose="020B0604020202020204" pitchFamily="34" charset="0"/>
              </a:rPr>
              <a:t>Análisis:</a:t>
            </a:r>
          </a:p>
          <a:p>
            <a:pPr marL="342900" indent="-342900">
              <a:buAutoNum type="arabicPeriod"/>
            </a:pPr>
            <a:r>
              <a:rPr lang="es-CO" sz="1400" dirty="0">
                <a:latin typeface="Arial" panose="020B0604020202020204" pitchFamily="34" charset="0"/>
                <a:cs typeface="Arial" panose="020B0604020202020204" pitchFamily="34" charset="0"/>
              </a:rPr>
              <a:t>Qué se desea realizar: ordenar los precios de los</a:t>
            </a:r>
          </a:p>
          <a:p>
            <a:pPr marL="0" indent="0">
              <a:buNone/>
            </a:pPr>
            <a:r>
              <a:rPr lang="es-CO" sz="1400" dirty="0">
                <a:latin typeface="Arial" panose="020B0604020202020204" pitchFamily="34" charset="0"/>
                <a:cs typeface="Arial" panose="020B0604020202020204" pitchFamily="34" charset="0"/>
              </a:rPr>
              <a:t>materiales descendentemente</a:t>
            </a:r>
          </a:p>
          <a:p>
            <a:pPr marL="0" indent="0">
              <a:buNone/>
            </a:pPr>
            <a:r>
              <a:rPr lang="es-CO" sz="1400" dirty="0">
                <a:latin typeface="Arial" panose="020B0604020202020204" pitchFamily="34" charset="0"/>
                <a:cs typeface="Arial" panose="020B0604020202020204" pitchFamily="34" charset="0"/>
              </a:rPr>
              <a:t>2. Tablas involucradas: materiales</a:t>
            </a:r>
          </a:p>
          <a:p>
            <a:pPr marL="0" indent="0">
              <a:buNone/>
            </a:pPr>
            <a:r>
              <a:rPr lang="es-CO" sz="1400" dirty="0">
                <a:latin typeface="Arial" panose="020B0604020202020204" pitchFamily="34" charset="0"/>
                <a:cs typeface="Arial" panose="020B0604020202020204" pitchFamily="34" charset="0"/>
              </a:rPr>
              <a:t>3. Condición: ninguna</a:t>
            </a:r>
          </a:p>
          <a:p>
            <a:pPr marL="0" indent="0">
              <a:buNone/>
            </a:pPr>
            <a:r>
              <a:rPr lang="es-CO" sz="1400" dirty="0">
                <a:latin typeface="Arial" panose="020B0604020202020204" pitchFamily="34" charset="0"/>
                <a:cs typeface="Arial" panose="020B0604020202020204" pitchFamily="34" charset="0"/>
              </a:rPr>
              <a:t>4. Relación: No Aplica</a:t>
            </a:r>
          </a:p>
          <a:p>
            <a:pPr marL="0" indent="0">
              <a:buNone/>
            </a:pPr>
            <a:r>
              <a:rPr lang="es-CO" sz="1400" dirty="0">
                <a:latin typeface="Arial" panose="020B0604020202020204" pitchFamily="34" charset="0"/>
                <a:cs typeface="Arial" panose="020B0604020202020204" pitchFamily="34" charset="0"/>
              </a:rPr>
              <a:t>5. Comando = </a:t>
            </a:r>
            <a:r>
              <a:rPr lang="es-CO" sz="1400" dirty="0" err="1">
                <a:latin typeface="Arial" panose="020B0604020202020204" pitchFamily="34" charset="0"/>
                <a:cs typeface="Arial" panose="020B0604020202020204" pitchFamily="34" charset="0"/>
              </a:rPr>
              <a:t>select</a:t>
            </a:r>
            <a:r>
              <a:rPr lang="es-CO" sz="1400" dirty="0">
                <a:latin typeface="Arial" panose="020B0604020202020204" pitchFamily="34" charset="0"/>
                <a:cs typeface="Arial" panose="020B0604020202020204" pitchFamily="34" charset="0"/>
              </a:rPr>
              <a:t> con </a:t>
            </a:r>
            <a:r>
              <a:rPr lang="es-CO" sz="1400" dirty="0" err="1">
                <a:latin typeface="Arial" panose="020B0604020202020204" pitchFamily="34" charset="0"/>
                <a:cs typeface="Arial" panose="020B0604020202020204" pitchFamily="34" charset="0"/>
              </a:rPr>
              <a:t>order</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by</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desc</a:t>
            </a:r>
            <a:endParaRPr lang="es-CO" sz="1400" dirty="0">
              <a:latin typeface="Arial" panose="020B0604020202020204" pitchFamily="34" charset="0"/>
              <a:cs typeface="Arial" panose="020B0604020202020204" pitchFamily="34" charset="0"/>
            </a:endParaRPr>
          </a:p>
          <a:p>
            <a:r>
              <a:rPr lang="es-CO" sz="1400" dirty="0">
                <a:latin typeface="Arial" panose="020B0604020202020204" pitchFamily="34" charset="0"/>
                <a:cs typeface="Arial" panose="020B0604020202020204" pitchFamily="34" charset="0"/>
              </a:rPr>
              <a:t>Sintaxis:</a:t>
            </a:r>
          </a:p>
          <a:p>
            <a:pPr marL="0" indent="0">
              <a:buNone/>
            </a:pPr>
            <a:r>
              <a:rPr lang="es-CO" sz="1400" dirty="0" err="1">
                <a:latin typeface="Arial" panose="020B0604020202020204" pitchFamily="34" charset="0"/>
                <a:cs typeface="Arial" panose="020B0604020202020204" pitchFamily="34" charset="0"/>
              </a:rPr>
              <a:t>select</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id_material</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nombre_material</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costo_unitario</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from</a:t>
            </a:r>
            <a:r>
              <a:rPr lang="es-CO" sz="1400" dirty="0">
                <a:latin typeface="Arial" panose="020B0604020202020204" pitchFamily="34" charset="0"/>
                <a:cs typeface="Arial" panose="020B0604020202020204" pitchFamily="34" charset="0"/>
              </a:rPr>
              <a:t> materiales </a:t>
            </a:r>
            <a:r>
              <a:rPr lang="es-CO" sz="1400" dirty="0" err="1">
                <a:latin typeface="Arial" panose="020B0604020202020204" pitchFamily="34" charset="0"/>
                <a:cs typeface="Arial" panose="020B0604020202020204" pitchFamily="34" charset="0"/>
              </a:rPr>
              <a:t>order</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by</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costo_unitario</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desc</a:t>
            </a:r>
            <a:r>
              <a:rPr lang="es-CO" sz="1400" dirty="0">
                <a:latin typeface="Arial" panose="020B0604020202020204" pitchFamily="34" charset="0"/>
                <a:cs typeface="Arial" panose="020B0604020202020204" pitchFamily="34" charset="0"/>
              </a:rPr>
              <a:t>;</a:t>
            </a:r>
          </a:p>
        </p:txBody>
      </p:sp>
      <p:sp>
        <p:nvSpPr>
          <p:cNvPr id="6" name="Marcador de contenido 5">
            <a:extLst>
              <a:ext uri="{FF2B5EF4-FFF2-40B4-BE49-F238E27FC236}">
                <a16:creationId xmlns:a16="http://schemas.microsoft.com/office/drawing/2014/main" id="{51ED9270-269F-4DA2-9BCF-699A1C178044}"/>
              </a:ext>
            </a:extLst>
          </p:cNvPr>
          <p:cNvSpPr>
            <a:spLocks noGrp="1"/>
          </p:cNvSpPr>
          <p:nvPr>
            <p:ph sz="half" idx="2"/>
          </p:nvPr>
        </p:nvSpPr>
        <p:spPr>
          <a:xfrm>
            <a:off x="5769528" y="753764"/>
            <a:ext cx="6019800" cy="4351338"/>
          </a:xfrm>
        </p:spPr>
        <p:txBody>
          <a:bodyPr>
            <a:normAutofit/>
          </a:bodyPr>
          <a:lstStyle/>
          <a:p>
            <a:r>
              <a:rPr lang="es-CO" sz="1400" dirty="0">
                <a:latin typeface="Arial" panose="020B0604020202020204" pitchFamily="34" charset="0"/>
                <a:cs typeface="Arial" panose="020B0604020202020204" pitchFamily="34" charset="0"/>
              </a:rPr>
              <a:t>Contar cuántos trabajos ha realizado cada cliente</a:t>
            </a:r>
          </a:p>
          <a:p>
            <a:r>
              <a:rPr lang="es-CO" sz="1400" dirty="0">
                <a:latin typeface="Arial" panose="020B0604020202020204" pitchFamily="34" charset="0"/>
                <a:cs typeface="Arial" panose="020B0604020202020204" pitchFamily="34" charset="0"/>
              </a:rPr>
              <a:t>Análisis:</a:t>
            </a:r>
          </a:p>
          <a:p>
            <a:pPr marL="0" indent="0">
              <a:buNone/>
            </a:pPr>
            <a:r>
              <a:rPr lang="es-CO" sz="1400" dirty="0">
                <a:latin typeface="Arial" panose="020B0604020202020204" pitchFamily="34" charset="0"/>
                <a:cs typeface="Arial" panose="020B0604020202020204" pitchFamily="34" charset="0"/>
              </a:rPr>
              <a:t>1. Qué se desea consultar: trabajos realizados a cada cliente.</a:t>
            </a:r>
          </a:p>
          <a:p>
            <a:pPr marL="0" indent="0">
              <a:buNone/>
            </a:pPr>
            <a:r>
              <a:rPr lang="es-CO" sz="1400" dirty="0">
                <a:latin typeface="Arial" panose="020B0604020202020204" pitchFamily="34" charset="0"/>
                <a:cs typeface="Arial" panose="020B0604020202020204" pitchFamily="34" charset="0"/>
              </a:rPr>
              <a:t>2. Tablas involucradas: clientes, trabajos.</a:t>
            </a:r>
          </a:p>
          <a:p>
            <a:pPr marL="0" indent="0">
              <a:buNone/>
            </a:pPr>
            <a:r>
              <a:rPr lang="es-CO" sz="1400" dirty="0">
                <a:latin typeface="Arial" panose="020B0604020202020204" pitchFamily="34" charset="0"/>
                <a:cs typeface="Arial" panose="020B0604020202020204" pitchFamily="34" charset="0"/>
              </a:rPr>
              <a:t>3. Condición: ninguna</a:t>
            </a:r>
          </a:p>
          <a:p>
            <a:pPr marL="0" indent="0">
              <a:buNone/>
            </a:pPr>
            <a:r>
              <a:rPr lang="es-CO" sz="1400" dirty="0">
                <a:latin typeface="Arial" panose="020B0604020202020204" pitchFamily="34" charset="0"/>
                <a:cs typeface="Arial" panose="020B0604020202020204" pitchFamily="34" charset="0"/>
              </a:rPr>
              <a:t>4. Relación: </a:t>
            </a:r>
            <a:r>
              <a:rPr lang="es-CO" sz="1400" dirty="0" err="1">
                <a:latin typeface="Arial" panose="020B0604020202020204" pitchFamily="34" charset="0"/>
                <a:cs typeface="Arial" panose="020B0604020202020204" pitchFamily="34" charset="0"/>
              </a:rPr>
              <a:t>clientes.id_cliente</a:t>
            </a:r>
            <a:r>
              <a:rPr lang="es-CO" sz="1400" dirty="0">
                <a:latin typeface="Arial" panose="020B0604020202020204" pitchFamily="34" charset="0"/>
                <a:cs typeface="Arial" panose="020B0604020202020204" pitchFamily="34" charset="0"/>
              </a:rPr>
              <a:t> = </a:t>
            </a:r>
            <a:r>
              <a:rPr lang="es-CO" sz="1400" dirty="0" err="1">
                <a:latin typeface="Arial" panose="020B0604020202020204" pitchFamily="34" charset="0"/>
                <a:cs typeface="Arial" panose="020B0604020202020204" pitchFamily="34" charset="0"/>
              </a:rPr>
              <a:t>trabajos.id_cliente</a:t>
            </a:r>
            <a:endParaRPr lang="es-CO" sz="1400" dirty="0">
              <a:latin typeface="Arial" panose="020B0604020202020204" pitchFamily="34" charset="0"/>
              <a:cs typeface="Arial" panose="020B0604020202020204" pitchFamily="34" charset="0"/>
            </a:endParaRPr>
          </a:p>
          <a:p>
            <a:pPr marL="0" indent="0">
              <a:buNone/>
            </a:pPr>
            <a:r>
              <a:rPr lang="es-CO" sz="1400" dirty="0">
                <a:latin typeface="Arial" panose="020B0604020202020204" pitchFamily="34" charset="0"/>
                <a:cs typeface="Arial" panose="020B0604020202020204" pitchFamily="34" charset="0"/>
              </a:rPr>
              <a:t>5. Comando = </a:t>
            </a:r>
            <a:r>
              <a:rPr lang="es-CO" sz="1400" dirty="0" err="1">
                <a:latin typeface="Arial" panose="020B0604020202020204" pitchFamily="34" charset="0"/>
                <a:cs typeface="Arial" panose="020B0604020202020204" pitchFamily="34" charset="0"/>
              </a:rPr>
              <a:t>select</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count</a:t>
            </a:r>
            <a:r>
              <a:rPr lang="es-CO" sz="1400" dirty="0">
                <a:latin typeface="Arial" panose="020B0604020202020204" pitchFamily="34" charset="0"/>
                <a:cs typeface="Arial" panose="020B0604020202020204" pitchFamily="34" charset="0"/>
              </a:rPr>
              <a:t> y </a:t>
            </a:r>
            <a:r>
              <a:rPr lang="es-CO" sz="1400" dirty="0" err="1">
                <a:latin typeface="Arial" panose="020B0604020202020204" pitchFamily="34" charset="0"/>
                <a:cs typeface="Arial" panose="020B0604020202020204" pitchFamily="34" charset="0"/>
              </a:rPr>
              <a:t>group</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by</a:t>
            </a:r>
            <a:endParaRPr lang="es-CO" sz="1400" dirty="0">
              <a:latin typeface="Arial" panose="020B0604020202020204" pitchFamily="34" charset="0"/>
              <a:cs typeface="Arial" panose="020B0604020202020204" pitchFamily="34" charset="0"/>
            </a:endParaRPr>
          </a:p>
          <a:p>
            <a:r>
              <a:rPr lang="es-CO" sz="1400" dirty="0">
                <a:latin typeface="Arial" panose="020B0604020202020204" pitchFamily="34" charset="0"/>
                <a:cs typeface="Arial" panose="020B0604020202020204" pitchFamily="34" charset="0"/>
              </a:rPr>
              <a:t>Sintaxis:</a:t>
            </a:r>
          </a:p>
          <a:p>
            <a:pPr marL="0" indent="0">
              <a:buNone/>
            </a:pPr>
            <a:r>
              <a:rPr lang="es-CO" sz="1400" dirty="0" err="1">
                <a:latin typeface="Arial" panose="020B0604020202020204" pitchFamily="34" charset="0"/>
                <a:cs typeface="Arial" panose="020B0604020202020204" pitchFamily="34" charset="0"/>
              </a:rPr>
              <a:t>select</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clientes.nombre_cliente</a:t>
            </a:r>
            <a:r>
              <a:rPr lang="es-CO" sz="1400" dirty="0">
                <a:latin typeface="Arial" panose="020B0604020202020204" pitchFamily="34" charset="0"/>
                <a:cs typeface="Arial" panose="020B0604020202020204" pitchFamily="34" charset="0"/>
              </a:rPr>
              <a:t> 'Cliente', </a:t>
            </a:r>
            <a:r>
              <a:rPr lang="es-CO" sz="1400" dirty="0" err="1">
                <a:latin typeface="Arial" panose="020B0604020202020204" pitchFamily="34" charset="0"/>
                <a:cs typeface="Arial" panose="020B0604020202020204" pitchFamily="34" charset="0"/>
              </a:rPr>
              <a:t>count</a:t>
            </a:r>
            <a:r>
              <a:rPr lang="es-CO" sz="1400" dirty="0">
                <a:latin typeface="Arial" panose="020B0604020202020204" pitchFamily="34" charset="0"/>
                <a:cs typeface="Arial" panose="020B0604020202020204" pitchFamily="34" charset="0"/>
              </a:rPr>
              <a:t>(</a:t>
            </a:r>
            <a:r>
              <a:rPr lang="es-CO" sz="1400" dirty="0" err="1">
                <a:latin typeface="Arial" panose="020B0604020202020204" pitchFamily="34" charset="0"/>
                <a:cs typeface="Arial" panose="020B0604020202020204" pitchFamily="34" charset="0"/>
              </a:rPr>
              <a:t>trabajos.id_trabajo</a:t>
            </a:r>
            <a:r>
              <a:rPr lang="es-CO" sz="1400" dirty="0">
                <a:latin typeface="Arial" panose="020B0604020202020204" pitchFamily="34" charset="0"/>
                <a:cs typeface="Arial" panose="020B0604020202020204" pitchFamily="34" charset="0"/>
              </a:rPr>
              <a:t>) 'Total Trabajos' </a:t>
            </a:r>
            <a:r>
              <a:rPr lang="es-CO" sz="1400" dirty="0" err="1">
                <a:latin typeface="Arial" panose="020B0604020202020204" pitchFamily="34" charset="0"/>
                <a:cs typeface="Arial" panose="020B0604020202020204" pitchFamily="34" charset="0"/>
              </a:rPr>
              <a:t>from</a:t>
            </a:r>
            <a:r>
              <a:rPr lang="es-CO" sz="1400" dirty="0">
                <a:latin typeface="Arial" panose="020B0604020202020204" pitchFamily="34" charset="0"/>
                <a:cs typeface="Arial" panose="020B0604020202020204" pitchFamily="34" charset="0"/>
              </a:rPr>
              <a:t> clientes </a:t>
            </a:r>
            <a:r>
              <a:rPr lang="es-CO" sz="1400" dirty="0" err="1">
                <a:latin typeface="Arial" panose="020B0604020202020204" pitchFamily="34" charset="0"/>
                <a:cs typeface="Arial" panose="020B0604020202020204" pitchFamily="34" charset="0"/>
              </a:rPr>
              <a:t>left</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join</a:t>
            </a:r>
            <a:r>
              <a:rPr lang="es-CO" sz="1400" dirty="0">
                <a:latin typeface="Arial" panose="020B0604020202020204" pitchFamily="34" charset="0"/>
                <a:cs typeface="Arial" panose="020B0604020202020204" pitchFamily="34" charset="0"/>
              </a:rPr>
              <a:t> trabajos </a:t>
            </a:r>
            <a:r>
              <a:rPr lang="es-CO" sz="1400" dirty="0" err="1">
                <a:latin typeface="Arial" panose="020B0604020202020204" pitchFamily="34" charset="0"/>
                <a:cs typeface="Arial" panose="020B0604020202020204" pitchFamily="34" charset="0"/>
              </a:rPr>
              <a:t>on</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clientes.id_cliente</a:t>
            </a:r>
            <a:r>
              <a:rPr lang="es-CO" sz="1400" dirty="0">
                <a:latin typeface="Arial" panose="020B0604020202020204" pitchFamily="34" charset="0"/>
                <a:cs typeface="Arial" panose="020B0604020202020204" pitchFamily="34" charset="0"/>
              </a:rPr>
              <a:t> = trabajos.id_cliente1 </a:t>
            </a:r>
            <a:r>
              <a:rPr lang="es-CO" sz="1400" dirty="0" err="1">
                <a:latin typeface="Arial" panose="020B0604020202020204" pitchFamily="34" charset="0"/>
                <a:cs typeface="Arial" panose="020B0604020202020204" pitchFamily="34" charset="0"/>
              </a:rPr>
              <a:t>group</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by</a:t>
            </a:r>
            <a:r>
              <a:rPr lang="es-CO" sz="1400" dirty="0">
                <a:latin typeface="Arial" panose="020B0604020202020204" pitchFamily="34" charset="0"/>
                <a:cs typeface="Arial" panose="020B0604020202020204" pitchFamily="34" charset="0"/>
              </a:rPr>
              <a:t> </a:t>
            </a:r>
            <a:r>
              <a:rPr lang="es-CO" sz="1400" dirty="0" err="1">
                <a:latin typeface="Arial" panose="020B0604020202020204" pitchFamily="34" charset="0"/>
                <a:cs typeface="Arial" panose="020B0604020202020204" pitchFamily="34" charset="0"/>
              </a:rPr>
              <a:t>clientes.nombre_cliente</a:t>
            </a:r>
            <a:r>
              <a:rPr lang="es-CO" sz="1400" dirty="0">
                <a:latin typeface="Arial" panose="020B0604020202020204" pitchFamily="34" charset="0"/>
                <a:cs typeface="Arial" panose="020B0604020202020204" pitchFamily="34" charset="0"/>
              </a:rPr>
              <a:t>;</a:t>
            </a:r>
          </a:p>
          <a:p>
            <a:pPr marL="0" indent="0">
              <a:buNone/>
            </a:pPr>
            <a:endParaRPr lang="es-CO" sz="1400" dirty="0">
              <a:latin typeface="Arial" panose="020B0604020202020204" pitchFamily="34" charset="0"/>
              <a:cs typeface="Arial" panose="020B0604020202020204" pitchFamily="34" charset="0"/>
            </a:endParaRPr>
          </a:p>
        </p:txBody>
      </p:sp>
      <p:pic>
        <p:nvPicPr>
          <p:cNvPr id="3" name="Imagen 2">
            <a:extLst>
              <a:ext uri="{FF2B5EF4-FFF2-40B4-BE49-F238E27FC236}">
                <a16:creationId xmlns:a16="http://schemas.microsoft.com/office/drawing/2014/main" id="{02F663A2-40F7-46A3-B50F-DFD76FDF2766}"/>
              </a:ext>
            </a:extLst>
          </p:cNvPr>
          <p:cNvPicPr>
            <a:picLocks noChangeAspect="1"/>
          </p:cNvPicPr>
          <p:nvPr/>
        </p:nvPicPr>
        <p:blipFill>
          <a:blip r:embed="rId2"/>
          <a:stretch>
            <a:fillRect/>
          </a:stretch>
        </p:blipFill>
        <p:spPr>
          <a:xfrm>
            <a:off x="960493" y="4187159"/>
            <a:ext cx="4298052" cy="2309060"/>
          </a:xfrm>
          <a:prstGeom prst="rect">
            <a:avLst/>
          </a:prstGeom>
        </p:spPr>
      </p:pic>
      <p:pic>
        <p:nvPicPr>
          <p:cNvPr id="8" name="Imagen 7">
            <a:extLst>
              <a:ext uri="{FF2B5EF4-FFF2-40B4-BE49-F238E27FC236}">
                <a16:creationId xmlns:a16="http://schemas.microsoft.com/office/drawing/2014/main" id="{D5D0484E-0208-4D2E-B082-A611491023A8}"/>
              </a:ext>
            </a:extLst>
          </p:cNvPr>
          <p:cNvPicPr>
            <a:picLocks noChangeAspect="1"/>
          </p:cNvPicPr>
          <p:nvPr/>
        </p:nvPicPr>
        <p:blipFill>
          <a:blip r:embed="rId3"/>
          <a:stretch>
            <a:fillRect/>
          </a:stretch>
        </p:blipFill>
        <p:spPr>
          <a:xfrm>
            <a:off x="7136468" y="4309089"/>
            <a:ext cx="2947099" cy="2281897"/>
          </a:xfrm>
          <a:prstGeom prst="rect">
            <a:avLst/>
          </a:prstGeom>
        </p:spPr>
      </p:pic>
      <p:pic>
        <p:nvPicPr>
          <p:cNvPr id="9" name="Imagen 8">
            <a:extLst>
              <a:ext uri="{FF2B5EF4-FFF2-40B4-BE49-F238E27FC236}">
                <a16:creationId xmlns:a16="http://schemas.microsoft.com/office/drawing/2014/main" id="{6AC5361B-6F23-4F2D-9E5B-C0C2BA0B0970}"/>
              </a:ext>
            </a:extLst>
          </p:cNvPr>
          <p:cNvPicPr>
            <a:picLocks noChangeAspect="1"/>
          </p:cNvPicPr>
          <p:nvPr/>
        </p:nvPicPr>
        <p:blipFill>
          <a:blip r:embed="rId4"/>
          <a:stretch>
            <a:fillRect/>
          </a:stretch>
        </p:blipFill>
        <p:spPr>
          <a:xfrm>
            <a:off x="11199303" y="5882081"/>
            <a:ext cx="992697" cy="992697"/>
          </a:xfrm>
          <a:prstGeom prst="rect">
            <a:avLst/>
          </a:prstGeom>
        </p:spPr>
      </p:pic>
    </p:spTree>
    <p:extLst>
      <p:ext uri="{BB962C8B-B14F-4D97-AF65-F5344CB8AC3E}">
        <p14:creationId xmlns:p14="http://schemas.microsoft.com/office/powerpoint/2010/main" val="2388300606"/>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81</TotalTime>
  <Words>1477</Words>
  <Application>Microsoft Office PowerPoint</Application>
  <PresentationFormat>Panorámica</PresentationFormat>
  <Paragraphs>139</Paragraphs>
  <Slides>13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13</vt:i4>
      </vt:variant>
    </vt:vector>
  </HeadingPairs>
  <TitlesOfParts>
    <vt:vector size="17" baseType="lpstr">
      <vt:lpstr>Arial</vt:lpstr>
      <vt:lpstr>Trebuchet MS</vt:lpstr>
      <vt:lpstr>Wingdings 3</vt:lpstr>
      <vt:lpstr>Faceta</vt:lpstr>
      <vt:lpstr>Base de Datos</vt:lpstr>
      <vt:lpstr>Resumen de la problemática</vt:lpstr>
      <vt:lpstr>Modelo MER</vt:lpstr>
      <vt:lpstr>Modelo MR</vt:lpstr>
      <vt:lpstr>Implementación de la base de datos</vt:lpstr>
      <vt:lpstr>Consultas MySQL</vt:lpstr>
      <vt:lpstr>Consultas MySQL</vt:lpstr>
      <vt:lpstr>Consultas MySQL</vt:lpstr>
      <vt:lpstr>Consultas MySQL</vt:lpstr>
      <vt:lpstr>Consultas MySQL</vt:lpstr>
      <vt:lpstr>Conclusiones</vt:lpstr>
      <vt:lpstr>Lecciones aprendidas</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Base de Datos</dc:title>
  <dc:creator>Freddy Palacio</dc:creator>
  <cp:lastModifiedBy>Freddy Palacio</cp:lastModifiedBy>
  <cp:revision>9</cp:revision>
  <dcterms:created xsi:type="dcterms:W3CDTF">2025-11-12T18:14:20Z</dcterms:created>
  <dcterms:modified xsi:type="dcterms:W3CDTF">2025-11-12T19:35:52Z</dcterms:modified>
</cp:coreProperties>
</file>